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00" r:id="rId2"/>
  </p:sldMasterIdLst>
  <p:notesMasterIdLst>
    <p:notesMasterId r:id="rId15"/>
  </p:notesMasterIdLst>
  <p:handoutMasterIdLst>
    <p:handoutMasterId r:id="rId16"/>
  </p:handoutMasterIdLst>
  <p:sldIdLst>
    <p:sldId id="256" r:id="rId3"/>
    <p:sldId id="509" r:id="rId4"/>
    <p:sldId id="270" r:id="rId5"/>
    <p:sldId id="1529" r:id="rId6"/>
    <p:sldId id="1547" r:id="rId7"/>
    <p:sldId id="543" r:id="rId8"/>
    <p:sldId id="1546" r:id="rId9"/>
    <p:sldId id="1557" r:id="rId10"/>
    <p:sldId id="1556" r:id="rId11"/>
    <p:sldId id="268" r:id="rId12"/>
    <p:sldId id="511" r:id="rId13"/>
    <p:sldId id="1545" r:id="rId14"/>
  </p:sldIdLst>
  <p:sldSz cx="9906000" cy="6858000" type="A4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336"/>
    <a:srgbClr val="A63C55"/>
    <a:srgbClr val="717271"/>
    <a:srgbClr val="339933"/>
    <a:srgbClr val="FF0000"/>
    <a:srgbClr val="FFCC66"/>
    <a:srgbClr val="F8F8F8"/>
    <a:srgbClr val="4F4F4F"/>
    <a:srgbClr val="A6A6A6"/>
    <a:srgbClr val="AE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12" autoAdjust="0"/>
  </p:normalViewPr>
  <p:slideViewPr>
    <p:cSldViewPr>
      <p:cViewPr varScale="1">
        <p:scale>
          <a:sx n="110" d="100"/>
          <a:sy n="110" d="100"/>
        </p:scale>
        <p:origin x="145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5-4C3F-B919-4C1BC4EBE4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05-4C3F-B919-4C1BC4EBE4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5-4C3F-B919-4C1BC4EBE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3-4BDD-9331-2A65BF4EB74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53-4BDD-9331-2A65BF4EB74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3-4BDD-9331-2A65BF4EB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Inversión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3-4BDD-9331-2A65BF4EB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E-4A95-AD49-166BE3582139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E-4A95-AD49-166BE3582139}"/>
              </c:ext>
            </c:extLst>
          </c:dPt>
          <c:dPt>
            <c:idx val="2"/>
            <c:bubble3D val="0"/>
            <c:spPr>
              <a:solidFill>
                <a:srgbClr val="8F13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E-4A95-AD49-166BE3582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Inversión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7E-4A95-AD49-166BE358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6-4EFB-A3F0-C1EEB4F7276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6-4EFB-A3F0-C1EEB4F72761}"/>
              </c:ext>
            </c:extLst>
          </c:dPt>
          <c:dPt>
            <c:idx val="2"/>
            <c:bubble3D val="0"/>
            <c:spPr>
              <a:solidFill>
                <a:srgbClr val="8F13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6-4EFB-A3F0-C1EEB4F72761}"/>
              </c:ext>
            </c:extLst>
          </c:dPt>
          <c:dLbls>
            <c:dLbl>
              <c:idx val="0"/>
              <c:layout>
                <c:manualLayout>
                  <c:x val="-0.16756727322695139"/>
                  <c:y val="0.190427671779159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8943801565905"/>
                      <c:h val="0.1067498348136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6-4EFB-A3F0-C1EEB4F72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Inversión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66-4EFB-A3F0-C1EEB4F7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5-4C3F-B919-4C1BC4EBE4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05-4C3F-B919-4C1BC4EBE4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5-4C3F-B919-4C1BC4EBE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6-4129-9DF6-80CCBB3977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6-4129-9DF6-80CCBB39771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6-4129-9DF6-80CCBB397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0284588262122"/>
          <c:y val="5.5695565989743831E-2"/>
          <c:w val="0.59859430823475757"/>
          <c:h val="0.897891462352136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A-40C3-8A2A-67CEDAB83F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A-40C3-8A2A-67CEDAB83F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A-40C3-8A2A-67CEDAB83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3-4BDD-9331-2A65BF4EB74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53-4BDD-9331-2A65BF4EB74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3-4BDD-9331-2A65BF4EB747}"/>
              </c:ext>
            </c:extLst>
          </c:dPt>
          <c:dLbls>
            <c:dLbl>
              <c:idx val="0"/>
              <c:layout>
                <c:manualLayout>
                  <c:x val="-2.9456035099413906E-2"/>
                  <c:y val="0.127543577029452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3-4BDD-9331-2A65BF4EB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Liquidez</c:v>
                </c:pt>
                <c:pt idx="1">
                  <c:v>Portugal</c:v>
                </c:pt>
                <c:pt idx="2">
                  <c:v>España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0.03</c:v>
                </c:pt>
                <c:pt idx="1">
                  <c:v>0.17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3-4BDD-9331-2A65BF4EB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6-4EFB-A3F0-C1EEB4F7276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6-4EFB-A3F0-C1EEB4F72761}"/>
              </c:ext>
            </c:extLst>
          </c:dPt>
          <c:dPt>
            <c:idx val="2"/>
            <c:bubble3D val="0"/>
            <c:spPr>
              <a:solidFill>
                <a:srgbClr val="8F13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6-4EFB-A3F0-C1EEB4F72761}"/>
              </c:ext>
            </c:extLst>
          </c:dPt>
          <c:dLbls>
            <c:dLbl>
              <c:idx val="0"/>
              <c:layout>
                <c:manualLayout>
                  <c:x val="-0.17684986755857537"/>
                  <c:y val="0.176503780281723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8943801565905"/>
                      <c:h val="0.1067498348136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6-4EFB-A3F0-C1EEB4F72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Inversión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66-4EFB-A3F0-C1EEB4F7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6-4129-9DF6-80CCBB3977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6-4129-9DF6-80CCBB39771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6-4129-9DF6-80CCBB397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0284588262122"/>
          <c:y val="5.5695565989743831E-2"/>
          <c:w val="0.59859430823475757"/>
          <c:h val="0.897891462352136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A-40C3-8A2A-67CEDAB83F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A-40C3-8A2A-67CEDAB83F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A-40C3-8A2A-67CEDAB83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3-4BDD-9331-2A65BF4EB74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53-4BDD-9331-2A65BF4EB74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3-4BDD-9331-2A65BF4EB747}"/>
              </c:ext>
            </c:extLst>
          </c:dPt>
          <c:dLbls>
            <c:dLbl>
              <c:idx val="0"/>
              <c:layout>
                <c:manualLayout>
                  <c:x val="-0.12756830625057256"/>
                  <c:y val="0.20538653599892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3-4BDD-9331-2A65BF4EB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Liquidez</c:v>
                </c:pt>
                <c:pt idx="1">
                  <c:v>Pagarés</c:v>
                </c:pt>
                <c:pt idx="2">
                  <c:v>Renta Fija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0.25</c:v>
                </c:pt>
                <c:pt idx="1">
                  <c:v>0.14000000000000001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3-4BDD-9331-2A65BF4EB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E-4A95-AD49-166BE3582139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E-4A95-AD49-166BE3582139}"/>
              </c:ext>
            </c:extLst>
          </c:dPt>
          <c:dPt>
            <c:idx val="2"/>
            <c:bubble3D val="0"/>
            <c:spPr>
              <a:solidFill>
                <a:srgbClr val="8F13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E-4A95-AD49-166BE3582139}"/>
              </c:ext>
            </c:extLst>
          </c:dPt>
          <c:dLbls>
            <c:dLbl>
              <c:idx val="0"/>
              <c:layout>
                <c:manualLayout>
                  <c:x val="-0.11906181964187221"/>
                  <c:y val="0.1574613054689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3005124186982"/>
                      <c:h val="0.111391131979487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7E-4A95-AD49-166BE3582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Renta Fija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7E-4A95-AD49-166BE358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6-4EFB-A3F0-C1EEB4F7276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6-4EFB-A3F0-C1EEB4F72761}"/>
              </c:ext>
            </c:extLst>
          </c:dPt>
          <c:dPt>
            <c:idx val="2"/>
            <c:bubble3D val="0"/>
            <c:spPr>
              <a:solidFill>
                <a:srgbClr val="8F13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6-4EFB-A3F0-C1EEB4F72761}"/>
              </c:ext>
            </c:extLst>
          </c:dPt>
          <c:dLbls>
            <c:dLbl>
              <c:idx val="0"/>
              <c:layout>
                <c:manualLayout>
                  <c:x val="-0.12734269778991419"/>
                  <c:y val="0.17186248311591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8943801565905"/>
                      <c:h val="0.1067498348136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6-4EFB-A3F0-C1EEB4F72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Liquidez</c:v>
                </c:pt>
                <c:pt idx="1">
                  <c:v>Renta Fija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66-4EFB-A3F0-C1EEB4F7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5-4C3F-B919-4C1BC4EBE4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05-4C3F-B919-4C1BC4EBE4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5-4C3F-B919-4C1BC4EBE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6-4129-9DF6-80CCBB3977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6-4129-9DF6-80CCBB39771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6-4129-9DF6-80CCBB397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0284588262122"/>
          <c:y val="5.5695565989743831E-2"/>
          <c:w val="0.59859430823475757"/>
          <c:h val="0.897891462352136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A-40C3-8A2A-67CEDAB83F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1A-40C3-8A2A-67CEDAB83F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A-40C3-8A2A-67CEDAB83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96DFBF45-176D-45BF-A758-C74DD4FBA61B}" type="datetimeFigureOut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9671"/>
            <a:ext cx="2946400" cy="49696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97EF7BF8-A6B6-424A-98FF-21120DFF45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9E152A41-4EF2-444B-BFE1-BC25B455094D}" type="datetimeFigureOut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B23393F2-DA21-4EDD-92B4-B28AEB62CE5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26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22">
              <a:defRPr/>
            </a:pPr>
            <a:fld id="{B23393F2-DA21-4EDD-92B4-B28AEB62CE5D}" type="slidenum">
              <a:rPr lang="es-ES">
                <a:solidFill>
                  <a:prstClr val="black"/>
                </a:solidFill>
                <a:latin typeface="Calibri"/>
              </a:rPr>
              <a:pPr defTabSz="914422">
                <a:defRPr/>
              </a:pPr>
              <a:t>2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54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393F2-DA21-4EDD-92B4-B28AEB62CE5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70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393F2-DA21-4EDD-92B4-B28AEB62CE5D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97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26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22">
              <a:defRPr/>
            </a:pPr>
            <a:fld id="{B23393F2-DA21-4EDD-92B4-B28AEB62CE5D}" type="slidenum">
              <a:rPr lang="es-ES">
                <a:solidFill>
                  <a:prstClr val="black"/>
                </a:solidFill>
                <a:latin typeface="Calibri"/>
              </a:rPr>
              <a:pPr defTabSz="914422">
                <a:defRPr/>
              </a:pPr>
              <a:t>12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26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Intern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20919" y="6762752"/>
            <a:ext cx="9947841" cy="96937"/>
          </a:xfrm>
          <a:prstGeom prst="rect">
            <a:avLst/>
          </a:prstGeom>
          <a:solidFill>
            <a:srgbClr val="7E8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3200" dirty="0">
              <a:solidFill>
                <a:prstClr val="black"/>
              </a:solidFill>
              <a:sym typeface="Helvetica Light"/>
            </a:endParaRPr>
          </a:p>
        </p:txBody>
      </p:sp>
      <p:sp>
        <p:nvSpPr>
          <p:cNvPr id="10" name="Shape 10"/>
          <p:cNvSpPr/>
          <p:nvPr/>
        </p:nvSpPr>
        <p:spPr>
          <a:xfrm flipV="1">
            <a:off x="613324" y="1435102"/>
            <a:ext cx="9302196" cy="1"/>
          </a:xfrm>
          <a:prstGeom prst="line">
            <a:avLst/>
          </a:prstGeom>
          <a:ln w="25400">
            <a:solidFill>
              <a:srgbClr val="8F1336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7" name="6 Imagen" descr="Imantia_logotipo_RGB_positivo.jpg"/>
          <p:cNvPicPr>
            <a:picLocks noChangeAspect="1"/>
          </p:cNvPicPr>
          <p:nvPr userDrawn="1"/>
        </p:nvPicPr>
        <p:blipFill>
          <a:blip r:embed="rId2" cstate="print"/>
          <a:srcRect l="22300" t="26706" r="25667" b="27731"/>
          <a:stretch>
            <a:fillRect/>
          </a:stretch>
        </p:blipFill>
        <p:spPr>
          <a:xfrm>
            <a:off x="7772790" y="85568"/>
            <a:ext cx="197745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679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1A60-B5BB-472E-84F7-93BC3DAF292B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0989-D552-4233-82D8-9F40EDA22B2C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6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FEEB-AF97-4D1F-85EB-0063F38012A1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1B19-669E-47EC-8FC9-B26B3D3257BA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317D-52A3-422B-9ED4-F3F1CBF9A14D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hape 9"/>
          <p:cNvSpPr/>
          <p:nvPr userDrawn="1"/>
        </p:nvSpPr>
        <p:spPr>
          <a:xfrm>
            <a:off x="0" y="6741369"/>
            <a:ext cx="9906000" cy="1166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32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71269" y="6623231"/>
            <a:ext cx="2311400" cy="365125"/>
          </a:xfrm>
        </p:spPr>
        <p:txBody>
          <a:bodyPr/>
          <a:lstStyle>
            <a:lvl1pPr>
              <a:defRPr sz="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80459" y="6702601"/>
            <a:ext cx="53045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SÓLO</a:t>
            </a:r>
            <a:r>
              <a:rPr lang="es-ES" sz="65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INVERSOR PROFESIONAL</a:t>
            </a:r>
            <a:endParaRPr lang="es-ES" sz="6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882C-F5B0-4789-A881-6CB2D54DD65E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422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E320-292A-4F75-A260-D482D332423A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967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6540-F8FE-47D6-A137-224C52468A04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15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0C9C-CE64-4C14-BA60-7514D3AE5AD4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989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EE0B-8845-4C4F-A103-302D6B656372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88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0E39-5978-448F-B553-C2679D56CAF5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4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293C-965A-427B-84D3-36D7DE70117E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541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9E78-0E25-4691-B0CE-B852D73AC076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39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811-B29C-405E-970C-5ECF2BB88341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529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D588-EA84-423A-927A-63A20F8DFFDE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15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47F4-C9A8-43ED-BAE1-39190BB91496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4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8F13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br>
              <a:rPr lang="es-VE" dirty="0"/>
            </a:b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V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731-2A46-4570-A8EC-CC5D41573037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1E8B-766E-4C8E-BD82-2CE964FCD1DF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5712-74BC-43A9-8574-D17E523AAB0C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6D0-C83B-4A11-8201-43E222BD75D9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2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9DCE-FCE0-4939-BA3D-F50E8AE16FC1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8580-8217-45EB-AB20-76EA6F652E90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6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5AD5-F512-4D38-B241-2BFB4E733F9F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BC16-0712-4EA9-91C3-B4421EF1C1F1}" type="datetime1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27/05/2019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C2BD-CEF7-486E-8B58-3D85E9FC0035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hape 10"/>
          <p:cNvSpPr/>
          <p:nvPr/>
        </p:nvSpPr>
        <p:spPr>
          <a:xfrm flipV="1">
            <a:off x="613324" y="1435102"/>
            <a:ext cx="9302196" cy="1"/>
          </a:xfrm>
          <a:prstGeom prst="line">
            <a:avLst/>
          </a:prstGeom>
          <a:ln w="25400">
            <a:solidFill>
              <a:srgbClr val="8F1336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" name="9 Imagen" descr="Imantia_logotipo_RGB_positivo.jpg"/>
          <p:cNvPicPr>
            <a:picLocks noChangeAspect="1"/>
          </p:cNvPicPr>
          <p:nvPr/>
        </p:nvPicPr>
        <p:blipFill>
          <a:blip r:embed="rId15" cstate="print"/>
          <a:srcRect l="22300" t="26706" r="25667" b="27731"/>
          <a:stretch>
            <a:fillRect/>
          </a:stretch>
        </p:blipFill>
        <p:spPr>
          <a:xfrm>
            <a:off x="7772790" y="85568"/>
            <a:ext cx="1977450" cy="1224136"/>
          </a:xfrm>
          <a:prstGeom prst="rect">
            <a:avLst/>
          </a:prstGeom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85230" y="620688"/>
            <a:ext cx="79568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9EE5"/>
              </a:solidFill>
              <a:latin typeface="Stag Sans Light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009EE5"/>
              </a:solidFill>
              <a:latin typeface="Stag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7587-B67C-4E81-8683-BD78E526CC8D}" type="datetime1">
              <a:rPr lang="es-ES" smtClean="0"/>
              <a:pPr/>
              <a:t>27/05/2019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9121-A0E4-47BA-BB23-0ECF275115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14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11" Type="http://schemas.openxmlformats.org/officeDocument/2006/relationships/image" Target="../media/image12.jpg"/><Relationship Id="rId5" Type="http://schemas.openxmlformats.org/officeDocument/2006/relationships/chart" Target="../charts/chart2.xml"/><Relationship Id="rId10" Type="http://schemas.openxmlformats.org/officeDocument/2006/relationships/image" Target="../media/image5.jpe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unsplash.com/photo-1486406146926-c627a92ad1ab?ixlib=rb-0.3.5&amp;ixid=eyJhcHBfaWQiOjEyMDd9&amp;s=0ef06f88dab75b74252e22465ad9c99d&amp;auto=format&amp;fit=crop&amp;w=1350&amp;q=80">
            <a:extLst>
              <a:ext uri="{FF2B5EF4-FFF2-40B4-BE49-F238E27FC236}">
                <a16:creationId xmlns:a16="http://schemas.microsoft.com/office/drawing/2014/main" id="{9A161676-6FE7-4161-80A4-86A86BDB8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3295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F74DAD8-838B-4E23-9827-F9EDAB89211B}"/>
              </a:ext>
            </a:extLst>
          </p:cNvPr>
          <p:cNvSpPr/>
          <p:nvPr/>
        </p:nvSpPr>
        <p:spPr>
          <a:xfrm>
            <a:off x="0" y="5157192"/>
            <a:ext cx="3080792" cy="7225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38" b="1" dirty="0">
                <a:latin typeface="Museo Sans 700" panose="02000000000000000000" pitchFamily="50" charset="0"/>
              </a:rPr>
              <a:t>		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C34211-2FB2-45F2-A6D5-2A27B2E66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5" y="5157192"/>
            <a:ext cx="1307541" cy="7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9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eople discussing indoor">
            <a:extLst>
              <a:ext uri="{FF2B5EF4-FFF2-40B4-BE49-F238E27FC236}">
                <a16:creationId xmlns:a16="http://schemas.microsoft.com/office/drawing/2014/main" id="{BBE5F40F-5512-46B1-B8CA-41F628764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b="32753"/>
          <a:stretch/>
        </p:blipFill>
        <p:spPr bwMode="auto">
          <a:xfrm>
            <a:off x="1" y="-10087"/>
            <a:ext cx="990600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7084665" y="6256362"/>
            <a:ext cx="576064" cy="144016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D1BEEA0-DD29-4E0B-A970-FD0CFEC242A4}"/>
              </a:ext>
            </a:extLst>
          </p:cNvPr>
          <p:cNvSpPr txBox="1"/>
          <p:nvPr/>
        </p:nvSpPr>
        <p:spPr>
          <a:xfrm>
            <a:off x="1204609" y="6063679"/>
            <a:ext cx="159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71727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Más de 15 años de media en el sector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757FF4F-4B4A-4C27-97CC-F73D8F551C2B}"/>
              </a:ext>
            </a:extLst>
          </p:cNvPr>
          <p:cNvSpPr txBox="1"/>
          <p:nvPr/>
        </p:nvSpPr>
        <p:spPr>
          <a:xfrm>
            <a:off x="4116815" y="6063679"/>
            <a:ext cx="168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71727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Más de 10 años trabajando juntos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0CE7D3C-7969-4B61-97B2-ED235B350466}"/>
              </a:ext>
            </a:extLst>
          </p:cNvPr>
          <p:cNvSpPr txBox="1"/>
          <p:nvPr/>
        </p:nvSpPr>
        <p:spPr>
          <a:xfrm>
            <a:off x="6681192" y="6063679"/>
            <a:ext cx="218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71727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Origen en diferentes área del mundo de la gestión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2B0C800-298B-450A-A936-0415F78A6B1F}"/>
              </a:ext>
            </a:extLst>
          </p:cNvPr>
          <p:cNvSpPr/>
          <p:nvPr/>
        </p:nvSpPr>
        <p:spPr>
          <a:xfrm>
            <a:off x="6394088" y="3069488"/>
            <a:ext cx="2303328" cy="228601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A658723-4372-44C0-928B-EDC9B2D774BE}"/>
              </a:ext>
            </a:extLst>
          </p:cNvPr>
          <p:cNvSpPr/>
          <p:nvPr/>
        </p:nvSpPr>
        <p:spPr>
          <a:xfrm>
            <a:off x="4098666" y="3068960"/>
            <a:ext cx="2303328" cy="2286015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A6AB954-F240-40DF-84D4-E489AEDFAD00}"/>
              </a:ext>
            </a:extLst>
          </p:cNvPr>
          <p:cNvSpPr/>
          <p:nvPr/>
        </p:nvSpPr>
        <p:spPr>
          <a:xfrm>
            <a:off x="1352600" y="3079013"/>
            <a:ext cx="2303328" cy="2286015"/>
          </a:xfrm>
          <a:prstGeom prst="rect">
            <a:avLst/>
          </a:prstGeom>
          <a:solidFill>
            <a:srgbClr val="E8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3F070094-8E11-47D7-9707-C43835E24F36}"/>
              </a:ext>
            </a:extLst>
          </p:cNvPr>
          <p:cNvSpPr/>
          <p:nvPr/>
        </p:nvSpPr>
        <p:spPr>
          <a:xfrm>
            <a:off x="2337638" y="3277073"/>
            <a:ext cx="1078620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b="1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 Lluva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9F681F50-16C4-4A29-BAA6-5BCB3584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r="34842" b="40712"/>
          <a:stretch/>
        </p:blipFill>
        <p:spPr>
          <a:xfrm>
            <a:off x="1426608" y="3359230"/>
            <a:ext cx="694202" cy="6637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802EDE5C-356E-46E5-A2DE-D32FA62700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r="27599" b="40162"/>
          <a:stretch/>
        </p:blipFill>
        <p:spPr>
          <a:xfrm>
            <a:off x="2137476" y="4153464"/>
            <a:ext cx="677679" cy="6646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5DC028FC-44ED-49D3-9EA7-2879FEA61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" r="28411" b="34602"/>
          <a:stretch/>
        </p:blipFill>
        <p:spPr>
          <a:xfrm>
            <a:off x="2870222" y="4170073"/>
            <a:ext cx="677679" cy="6812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2A9516BE-99FC-4309-BDA0-39EED4B2B5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-1" r="34284" b="39135"/>
          <a:stretch/>
        </p:blipFill>
        <p:spPr>
          <a:xfrm>
            <a:off x="5787644" y="1717460"/>
            <a:ext cx="1101844" cy="10847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41BD7295-B633-4672-9B09-16272EA7C6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r="22708" b="40704"/>
          <a:stretch/>
        </p:blipFill>
        <p:spPr>
          <a:xfrm>
            <a:off x="1400108" y="4153464"/>
            <a:ext cx="670823" cy="6646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C7FDDC80-98A7-4372-8924-37AB6D0821D5}"/>
              </a:ext>
            </a:extLst>
          </p:cNvPr>
          <p:cNvSpPr/>
          <p:nvPr/>
        </p:nvSpPr>
        <p:spPr>
          <a:xfrm>
            <a:off x="1424067" y="4727338"/>
            <a:ext cx="1395847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</a:t>
            </a:r>
            <a:r>
              <a:rPr lang="es-ES" sz="923" b="1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844083"/>
            <a:r>
              <a:rPr lang="es-ES" sz="923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028B22AD-6A0C-433E-A782-9DF54BCDE166}"/>
              </a:ext>
            </a:extLst>
          </p:cNvPr>
          <p:cNvSpPr/>
          <p:nvPr/>
        </p:nvSpPr>
        <p:spPr>
          <a:xfrm>
            <a:off x="3021997" y="4742582"/>
            <a:ext cx="922891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Marisa</a:t>
            </a:r>
          </a:p>
          <a:p>
            <a:pPr defTabSz="844083"/>
            <a:r>
              <a:rPr lang="es-ES" sz="923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Sánchez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52C10082-BB12-4A78-A938-BAC3ECF42B2C}"/>
              </a:ext>
            </a:extLst>
          </p:cNvPr>
          <p:cNvSpPr/>
          <p:nvPr/>
        </p:nvSpPr>
        <p:spPr>
          <a:xfrm>
            <a:off x="2205797" y="4750390"/>
            <a:ext cx="922891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Andrés López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9D27539C-DD6C-4247-A315-965D821269ED}"/>
              </a:ext>
            </a:extLst>
          </p:cNvPr>
          <p:cNvSpPr txBox="1"/>
          <p:nvPr/>
        </p:nvSpPr>
        <p:spPr>
          <a:xfrm>
            <a:off x="1911016" y="3139969"/>
            <a:ext cx="1226894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s-ES" sz="1292" dirty="0">
                <a:ln w="0"/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FIJA</a:t>
            </a:r>
            <a:endParaRPr lang="es-ES" sz="1292" dirty="0">
              <a:solidFill>
                <a:srgbClr val="717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7BC5FC0-AAE7-46E0-8AD7-CA49FDDEEC53}"/>
              </a:ext>
            </a:extLst>
          </p:cNvPr>
          <p:cNvSpPr txBox="1"/>
          <p:nvPr/>
        </p:nvSpPr>
        <p:spPr>
          <a:xfrm>
            <a:off x="4331176" y="3191726"/>
            <a:ext cx="198775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s-ES" sz="1292" dirty="0">
                <a:ln w="0"/>
                <a:solidFill>
                  <a:srgbClr val="717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 VARIABLE</a:t>
            </a:r>
            <a:endParaRPr lang="es-ES" sz="1292" dirty="0">
              <a:solidFill>
                <a:srgbClr val="717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03C4BAC-2527-4AC2-BEDB-C1178965ABD9}"/>
              </a:ext>
            </a:extLst>
          </p:cNvPr>
          <p:cNvSpPr txBox="1"/>
          <p:nvPr/>
        </p:nvSpPr>
        <p:spPr>
          <a:xfrm>
            <a:off x="6336831" y="3160820"/>
            <a:ext cx="2303328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s-ES" sz="1292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de FONDOS</a:t>
            </a:r>
            <a:endParaRPr lang="es-ES" sz="129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6038AC4E-B36A-4CA1-86F4-C228D327AE8A}"/>
              </a:ext>
            </a:extLst>
          </p:cNvPr>
          <p:cNvSpPr/>
          <p:nvPr/>
        </p:nvSpPr>
        <p:spPr>
          <a:xfrm>
            <a:off x="5012448" y="4761665"/>
            <a:ext cx="1078620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Jaime Espejo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5FEDB40D-1F35-4E42-8A67-338BDE08A44A}"/>
              </a:ext>
            </a:extLst>
          </p:cNvPr>
          <p:cNvSpPr/>
          <p:nvPr/>
        </p:nvSpPr>
        <p:spPr>
          <a:xfrm>
            <a:off x="4178454" y="4753993"/>
            <a:ext cx="1078620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Llona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B6A38FED-3A52-4AC1-8657-257158F34872}"/>
              </a:ext>
            </a:extLst>
          </p:cNvPr>
          <p:cNvSpPr/>
          <p:nvPr/>
        </p:nvSpPr>
        <p:spPr>
          <a:xfrm>
            <a:off x="7498343" y="4800118"/>
            <a:ext cx="952290" cy="312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Ríos</a:t>
            </a:r>
          </a:p>
        </p:txBody>
      </p:sp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106F95ED-B6CD-4299-9AB3-5DD58C8CA83D}"/>
              </a:ext>
            </a:extLst>
          </p:cNvPr>
          <p:cNvSpPr/>
          <p:nvPr/>
        </p:nvSpPr>
        <p:spPr>
          <a:xfrm>
            <a:off x="6600365" y="4830545"/>
            <a:ext cx="952290" cy="312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López de Novales</a:t>
            </a: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3DAA2D51-9AF7-4E8A-9AA0-54207FD75FCD}"/>
              </a:ext>
            </a:extLst>
          </p:cNvPr>
          <p:cNvSpPr/>
          <p:nvPr/>
        </p:nvSpPr>
        <p:spPr>
          <a:xfrm>
            <a:off x="5185475" y="4181027"/>
            <a:ext cx="657402" cy="657402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46C02B81-C0A7-4B19-9F32-89D37724E9C6}"/>
              </a:ext>
            </a:extLst>
          </p:cNvPr>
          <p:cNvSpPr/>
          <p:nvPr/>
        </p:nvSpPr>
        <p:spPr>
          <a:xfrm>
            <a:off x="4287498" y="4182632"/>
            <a:ext cx="657402" cy="657402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B57D33BD-8CA1-4C62-8DD6-2D89AC073C7E}"/>
              </a:ext>
            </a:extLst>
          </p:cNvPr>
          <p:cNvSpPr/>
          <p:nvPr/>
        </p:nvSpPr>
        <p:spPr>
          <a:xfrm>
            <a:off x="7631563" y="4182906"/>
            <a:ext cx="623898" cy="623898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EB7C106C-C37B-40AB-AB6D-ECB08E8D08CD}"/>
              </a:ext>
            </a:extLst>
          </p:cNvPr>
          <p:cNvSpPr/>
          <p:nvPr/>
        </p:nvSpPr>
        <p:spPr>
          <a:xfrm>
            <a:off x="6692900" y="4179936"/>
            <a:ext cx="623898" cy="623898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endParaRPr lang="es-ES" sz="166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461BF972-BD35-404B-B41B-F97F2D284B68}"/>
              </a:ext>
            </a:extLst>
          </p:cNvPr>
          <p:cNvSpPr/>
          <p:nvPr/>
        </p:nvSpPr>
        <p:spPr>
          <a:xfrm>
            <a:off x="5725407" y="3825165"/>
            <a:ext cx="1235321" cy="512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lang="es-ES" sz="92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Blasco</a:t>
            </a: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C1A31E25-88E1-4BFC-997E-EB0DF4E206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62" y="3347456"/>
            <a:ext cx="672482" cy="663715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34F61DF1-089A-42E3-8A54-FC5961E1D014}"/>
              </a:ext>
            </a:extLst>
          </p:cNvPr>
          <p:cNvSpPr/>
          <p:nvPr/>
        </p:nvSpPr>
        <p:spPr>
          <a:xfrm>
            <a:off x="0" y="1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Equipo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BE731B5-63A8-41E0-A287-1F2F02607177}"/>
              </a:ext>
            </a:extLst>
          </p:cNvPr>
          <p:cNvSpPr/>
          <p:nvPr/>
        </p:nvSpPr>
        <p:spPr>
          <a:xfrm>
            <a:off x="1153975" y="5600046"/>
            <a:ext cx="1686410" cy="373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Segoe UI Semibold" panose="020B0702040204020203" pitchFamily="34" charset="0"/>
                <a:ea typeface="Kozuka Gothic Pr6N L" panose="020B0200000000000000" pitchFamily="34" charset="-128"/>
              </a:rPr>
              <a:t>Experiencia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40FF519-A4FF-4862-A894-F14918333B42}"/>
              </a:ext>
            </a:extLst>
          </p:cNvPr>
          <p:cNvSpPr/>
          <p:nvPr/>
        </p:nvSpPr>
        <p:spPr>
          <a:xfrm>
            <a:off x="3997846" y="5600046"/>
            <a:ext cx="1916203" cy="373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Segoe UI Semibold" panose="020B0702040204020203" pitchFamily="34" charset="0"/>
                <a:ea typeface="Kozuka Gothic Pr6N L" panose="020B0200000000000000" pitchFamily="34" charset="-128"/>
              </a:rPr>
              <a:t>Coordinación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F58626B-C391-485A-8DFC-11243475A64F}"/>
              </a:ext>
            </a:extLst>
          </p:cNvPr>
          <p:cNvSpPr/>
          <p:nvPr/>
        </p:nvSpPr>
        <p:spPr>
          <a:xfrm>
            <a:off x="6735280" y="5600046"/>
            <a:ext cx="2083950" cy="373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Segoe UI Semibold" panose="020B0702040204020203" pitchFamily="34" charset="0"/>
                <a:ea typeface="Kozuka Gothic Pr6N L" panose="020B0200000000000000" pitchFamily="34" charset="-128"/>
              </a:rPr>
              <a:t>Multidisciplinar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F6AE668-BD59-4D4B-8BAF-0DD3CAE84E50}"/>
              </a:ext>
            </a:extLst>
          </p:cNvPr>
          <p:cNvSpPr txBox="1"/>
          <p:nvPr/>
        </p:nvSpPr>
        <p:spPr>
          <a:xfrm>
            <a:off x="3096867" y="2166659"/>
            <a:ext cx="2566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es-ES" sz="1600" dirty="0">
                <a:ln w="0"/>
                <a:latin typeface="Museo Sans 300" panose="02000000000000000000" pitchFamily="50" charset="0"/>
                <a:cs typeface="Arial" panose="020B0604020202020204" pitchFamily="34" charset="0"/>
              </a:rPr>
              <a:t>Francisco Sainz - CIO</a:t>
            </a:r>
            <a:endParaRPr lang="es-ES" sz="1600" dirty="0"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people discussing indoor">
            <a:extLst>
              <a:ext uri="{FF2B5EF4-FFF2-40B4-BE49-F238E27FC236}">
                <a16:creationId xmlns:a16="http://schemas.microsoft.com/office/drawing/2014/main" id="{58DF8293-5335-4FB2-BFF4-14B9C040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b="32753"/>
          <a:stretch/>
        </p:blipFill>
        <p:spPr bwMode="auto">
          <a:xfrm>
            <a:off x="1" y="-10087"/>
            <a:ext cx="990600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D9121-A0E4-47BA-BB23-0ECF2751155F}" type="slidenum">
              <a:rPr lang="es-E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134" name="AutoShape 6" descr="Resultado de imagen de enfoque global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39" name="AutoShape 11" descr="Resultado de imagen de BONOS AMERICANOS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44" name="AutoShape 16" descr="Resultado de imagen de ENTRADAS DE DINERO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47" name="AutoShape 19" descr="Resultado de imagen de precios competitivos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275B47-C390-4743-B4E9-D18E8889746E}"/>
              </a:ext>
            </a:extLst>
          </p:cNvPr>
          <p:cNvSpPr/>
          <p:nvPr/>
        </p:nvSpPr>
        <p:spPr>
          <a:xfrm>
            <a:off x="0" y="4653136"/>
            <a:ext cx="9906000" cy="2232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193" name="Picture 1" descr="mail icon 2">
            <a:extLst>
              <a:ext uri="{FF2B5EF4-FFF2-40B4-BE49-F238E27FC236}">
                <a16:creationId xmlns:a16="http://schemas.microsoft.com/office/drawing/2014/main" id="{1E150A01-EB7B-48BB-8DB6-30AD4D99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22" y="37155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4BC13A-B066-4801-9C31-541BF9E4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98" y="3245694"/>
            <a:ext cx="19127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b="1" dirty="0">
                <a:solidFill>
                  <a:srgbClr val="8F1336"/>
                </a:solidFill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Cristina Martínez Fernández</a:t>
            </a:r>
            <a:endParaRPr lang="es-ES" altLang="es-ES" sz="600" dirty="0">
              <a:latin typeface="Museo Sans 300" panose="02000000000000000000" pitchFamily="50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Departamento Negocio</a:t>
            </a:r>
            <a:endParaRPr lang="es-ES" altLang="es-ES" dirty="0">
              <a:latin typeface="Museo Sans 300" panose="020000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282C5-053A-45DE-8C53-3473CF56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45" y="3715451"/>
            <a:ext cx="16033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300" panose="02000000000000000000" pitchFamily="50" charset="0"/>
              </a:rPr>
              <a:t>cmartinez@imantia.com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E756FAE-DE2B-49E6-A189-82946292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271" y="3237855"/>
            <a:ext cx="1348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b="1" dirty="0">
                <a:solidFill>
                  <a:srgbClr val="8F1336"/>
                </a:solidFill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Mario Diaz Serrano</a:t>
            </a:r>
            <a:endParaRPr lang="es-ES" altLang="es-ES" sz="600" dirty="0">
              <a:solidFill>
                <a:srgbClr val="8F1336"/>
              </a:solidFill>
              <a:latin typeface="Museo Sans 300" panose="02000000000000000000" pitchFamily="50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Director Negocio</a:t>
            </a:r>
            <a:endParaRPr lang="es-ES" altLang="es-ES" dirty="0">
              <a:latin typeface="Museo Sans 300" panose="02000000000000000000" pitchFamily="50" charset="0"/>
            </a:endParaRPr>
          </a:p>
        </p:txBody>
      </p:sp>
      <p:pic>
        <p:nvPicPr>
          <p:cNvPr id="23" name="Picture 1" descr="mail icon 2">
            <a:extLst>
              <a:ext uri="{FF2B5EF4-FFF2-40B4-BE49-F238E27FC236}">
                <a16:creationId xmlns:a16="http://schemas.microsoft.com/office/drawing/2014/main" id="{8FD53457-1A1A-420E-B901-ACC5342A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80" y="3721781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Resultado de imagen de phone icon">
            <a:extLst>
              <a:ext uri="{FF2B5EF4-FFF2-40B4-BE49-F238E27FC236}">
                <a16:creationId xmlns:a16="http://schemas.microsoft.com/office/drawing/2014/main" id="{6A910D03-41B5-41C4-AF3C-36B26481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79" y="4016872"/>
            <a:ext cx="276224" cy="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Resultado de imagen de phone icon">
            <a:extLst>
              <a:ext uri="{FF2B5EF4-FFF2-40B4-BE49-F238E27FC236}">
                <a16:creationId xmlns:a16="http://schemas.microsoft.com/office/drawing/2014/main" id="{D304CD6A-12E0-45BD-BBBD-FB4A48E61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21" y="4009805"/>
            <a:ext cx="276224" cy="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EFEC2070-3B3D-457D-80EA-73239D1EB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46" y="4034127"/>
            <a:ext cx="9252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91 578 57 53</a:t>
            </a:r>
            <a:endParaRPr lang="es-ES" altLang="es-ES" dirty="0">
              <a:latin typeface="Museo Sans 300" panose="02000000000000000000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FD44D1-C544-4E24-B80D-1B4ECD214E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24" t="35861" r="38188" b="36000"/>
          <a:stretch/>
        </p:blipFill>
        <p:spPr>
          <a:xfrm>
            <a:off x="6951415" y="4808700"/>
            <a:ext cx="2133600" cy="12845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A92C0B8-2908-4736-99AD-F69CB876439E}"/>
              </a:ext>
            </a:extLst>
          </p:cNvPr>
          <p:cNvSpPr/>
          <p:nvPr/>
        </p:nvSpPr>
        <p:spPr>
          <a:xfrm>
            <a:off x="1064568" y="4969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useo Sans 300" panose="02000000000000000000" pitchFamily="50" charset="0"/>
              </a:rPr>
              <a:t>IMANTIA CAPITAL</a:t>
            </a:r>
          </a:p>
          <a:p>
            <a:r>
              <a:rPr lang="es-ES" sz="10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Calle Serrano 45</a:t>
            </a:r>
          </a:p>
          <a:p>
            <a:r>
              <a:rPr lang="es-ES" sz="10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28001 Madrid</a:t>
            </a:r>
          </a:p>
          <a:p>
            <a:endParaRPr lang="es-ES" sz="1000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www.imantia.com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C4C012EA-26DD-4278-9CE0-D69B637A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39" y="3736782"/>
            <a:ext cx="13740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solidFill>
                  <a:schemeClr val="bg2">
                    <a:lumMod val="75000"/>
                  </a:schemeClr>
                </a:solidFill>
                <a:latin typeface="Museo Sans 300" panose="02000000000000000000" pitchFamily="50" charset="0"/>
              </a:rPr>
              <a:t>mdiaz@imantia.com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6CE2A90F-470A-4B97-8896-66BA55A4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40" y="4034127"/>
            <a:ext cx="963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latin typeface="Museo Sans 300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615 90 64 84</a:t>
            </a:r>
            <a:endParaRPr lang="es-ES" altLang="es-ES" dirty="0">
              <a:latin typeface="Museo Sans 300" panose="02000000000000000000" pitchFamily="50" charset="0"/>
            </a:endParaRPr>
          </a:p>
        </p:txBody>
      </p:sp>
      <p:pic>
        <p:nvPicPr>
          <p:cNvPr id="8203" name="Picture 11" descr="Resultado de imagen de logo facebook">
            <a:extLst>
              <a:ext uri="{FF2B5EF4-FFF2-40B4-BE49-F238E27FC236}">
                <a16:creationId xmlns:a16="http://schemas.microsoft.com/office/drawing/2014/main" id="{14DAFAC9-CDAB-41DD-8F46-F008ABF8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77" y="5454278"/>
            <a:ext cx="421568" cy="4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Resultado de imagen de logo linkedin">
            <a:extLst>
              <a:ext uri="{FF2B5EF4-FFF2-40B4-BE49-F238E27FC236}">
                <a16:creationId xmlns:a16="http://schemas.microsoft.com/office/drawing/2014/main" id="{C33A8978-A44E-47C1-9AB6-5EC6101A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0" y="5514298"/>
            <a:ext cx="308678" cy="3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Resultado de imagen de logo twitter">
            <a:extLst>
              <a:ext uri="{FF2B5EF4-FFF2-40B4-BE49-F238E27FC236}">
                <a16:creationId xmlns:a16="http://schemas.microsoft.com/office/drawing/2014/main" id="{909655C2-C18B-4865-9812-DAEA1D239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95" y="5514299"/>
            <a:ext cx="300935" cy="3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309C12-56E0-44FE-9A01-74398EFBCC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r="20361" b="42356"/>
          <a:stretch/>
        </p:blipFill>
        <p:spPr>
          <a:xfrm>
            <a:off x="2524274" y="1909773"/>
            <a:ext cx="1276598" cy="11898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9C2562-6BDC-4AF9-9121-A1BB326C74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23627" b="29454"/>
          <a:stretch/>
        </p:blipFill>
        <p:spPr>
          <a:xfrm>
            <a:off x="5842021" y="1988110"/>
            <a:ext cx="1276598" cy="115452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4B968F6B-DB1D-4D39-B945-85EC9EA4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7" y="6334906"/>
            <a:ext cx="9720840" cy="3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981" tIns="47490" rIns="94981" bIns="47490">
            <a:spAutoFit/>
          </a:bodyPr>
          <a:lstStyle/>
          <a:p>
            <a:pPr algn="just" defTabSz="951949">
              <a:spcBef>
                <a:spcPct val="50000"/>
              </a:spcBef>
            </a:pPr>
            <a:r>
              <a:rPr lang="es-ES" sz="6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Este informe elaborado por Imantia Capital es confidencial. Queda prohibida su copia, total o parcial, reproducción y distribución a terceros en cualquier forma o manera. En este sentido se advierte que el presente informe no cumple con los requisitos mínimos necesarios para ser distribuido a clientes o al público en general. Este documento se facilita exclusivamente a efectos informativos y con el único fin de servir de orientación. El contenido del presente informe no constituye una oferta de compra de los productos y servicios recogidos en la misma. La información contenida ha sido recopilada de buena fe de fuentes que consideramos fiables, pero Imantia Capital no garantiza la exactitud de la misma.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8E6ED23-DA2F-47E5-A4EB-F86646626CAE}"/>
              </a:ext>
            </a:extLst>
          </p:cNvPr>
          <p:cNvSpPr/>
          <p:nvPr/>
        </p:nvSpPr>
        <p:spPr>
          <a:xfrm>
            <a:off x="0" y="1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Contacto</a:t>
            </a:r>
          </a:p>
        </p:txBody>
      </p:sp>
    </p:spTree>
    <p:extLst>
      <p:ext uri="{BB962C8B-B14F-4D97-AF65-F5344CB8AC3E}">
        <p14:creationId xmlns:p14="http://schemas.microsoft.com/office/powerpoint/2010/main" val="90642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ECB3F61-1E32-46D0-96FC-EAA0989B6AD8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  <a:latin typeface="Museo Sans 300" panose="020000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0AEA5-09BD-4999-A98F-4600E129F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2492896"/>
            <a:ext cx="2664296" cy="1432388"/>
          </a:xfrm>
          <a:prstGeom prst="rect">
            <a:avLst/>
          </a:prstGeom>
        </p:spPr>
      </p:pic>
      <p:pic>
        <p:nvPicPr>
          <p:cNvPr id="20484" name="Picture 4" descr="Resultado de imagen de logo twitter">
            <a:extLst>
              <a:ext uri="{FF2B5EF4-FFF2-40B4-BE49-F238E27FC236}">
                <a16:creationId xmlns:a16="http://schemas.microsoft.com/office/drawing/2014/main" id="{F89E851C-F34E-4DEE-B135-ACFECF44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40" l="4016" r="96386">
                        <a14:foregroundMark x1="6827" y1="11881" x2="8835" y2="22277"/>
                        <a14:foregroundMark x1="63454" y1="6436" x2="77108" y2="9901"/>
                        <a14:foregroundMark x1="89558" y1="9406" x2="93173" y2="6931"/>
                        <a14:foregroundMark x1="91968" y1="21287" x2="96386" y2="16337"/>
                        <a14:foregroundMark x1="66265" y1="1485" x2="71084" y2="1980"/>
                        <a14:foregroundMark x1="10442" y1="91584" x2="34940" y2="89604"/>
                        <a14:foregroundMark x1="34940" y1="89604" x2="38554" y2="87624"/>
                        <a14:foregroundMark x1="23695" y1="96040" x2="51406" y2="94059"/>
                        <a14:foregroundMark x1="4016" y1="89604" x2="8434" y2="9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732271"/>
            <a:ext cx="432048" cy="3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logo linkedin">
            <a:extLst>
              <a:ext uri="{FF2B5EF4-FFF2-40B4-BE49-F238E27FC236}">
                <a16:creationId xmlns:a16="http://schemas.microsoft.com/office/drawing/2014/main" id="{8988A621-90D1-4948-9C49-E740EFC6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44" y="5732271"/>
            <a:ext cx="351482" cy="3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n de logo finect">
            <a:extLst>
              <a:ext uri="{FF2B5EF4-FFF2-40B4-BE49-F238E27FC236}">
                <a16:creationId xmlns:a16="http://schemas.microsoft.com/office/drawing/2014/main" id="{ACEF997D-D8A0-4C08-8D2F-41FFE48C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24" y="5642156"/>
            <a:ext cx="530725" cy="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ECB3F61-1E32-46D0-96FC-EAA0989B6AD8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5" name="16 CuadroTexto">
            <a:extLst>
              <a:ext uri="{FF2B5EF4-FFF2-40B4-BE49-F238E27FC236}">
                <a16:creationId xmlns:a16="http://schemas.microsoft.com/office/drawing/2014/main" id="{5AFA1E9A-C2FD-4FAA-B718-85E9C6DE8496}"/>
              </a:ext>
            </a:extLst>
          </p:cNvPr>
          <p:cNvSpPr txBox="1"/>
          <p:nvPr/>
        </p:nvSpPr>
        <p:spPr>
          <a:xfrm>
            <a:off x="7152503" y="2225049"/>
            <a:ext cx="259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bg1"/>
                </a:solidFill>
                <a:latin typeface="Museo Sans 300" panose="02000000000000000000" pitchFamily="50" charset="0"/>
                <a:cs typeface="Arial" pitchFamily="34" charset="0"/>
              </a:rPr>
              <a:t>Experiencia gestionando de más de </a:t>
            </a:r>
            <a:r>
              <a:rPr lang="es-ES" sz="2000" b="1" dirty="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rPr>
              <a:t>40 años</a:t>
            </a:r>
            <a:endParaRPr lang="es-ES" sz="1200" b="1" dirty="0">
              <a:solidFill>
                <a:schemeClr val="bg1"/>
              </a:solidFill>
              <a:latin typeface="Lato" panose="020F0502020204030203" pitchFamily="34" charset="0"/>
              <a:cs typeface="Arial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A2A05E9-AEE3-4655-8E48-9F8B76CD4884}"/>
              </a:ext>
            </a:extLst>
          </p:cNvPr>
          <p:cNvSpPr/>
          <p:nvPr/>
        </p:nvSpPr>
        <p:spPr>
          <a:xfrm>
            <a:off x="264621" y="2246404"/>
            <a:ext cx="271133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32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+ 6%</a:t>
            </a:r>
            <a:r>
              <a:rPr lang="es-ES" sz="14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    </a:t>
            </a:r>
            <a:r>
              <a:rPr lang="es-ES" sz="14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crecimiento 2018</a:t>
            </a:r>
          </a:p>
        </p:txBody>
      </p:sp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557DE0F0-44CA-4DEB-9E44-818E4E228684}"/>
              </a:ext>
            </a:extLst>
          </p:cNvPr>
          <p:cNvSpPr/>
          <p:nvPr/>
        </p:nvSpPr>
        <p:spPr>
          <a:xfrm>
            <a:off x="6105128" y="4098464"/>
            <a:ext cx="3029829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14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Recursos dedicados a </a:t>
            </a:r>
            <a:r>
              <a:rPr lang="es-ES" sz="24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Inversión </a:t>
            </a:r>
            <a:r>
              <a:rPr lang="es-ES" sz="24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33%</a:t>
            </a:r>
            <a:endParaRPr lang="es-ES" sz="1400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FE5CFAAE-E6B3-40CD-B4D5-085E4307C7E1}"/>
              </a:ext>
            </a:extLst>
          </p:cNvPr>
          <p:cNvSpPr/>
          <p:nvPr/>
        </p:nvSpPr>
        <p:spPr>
          <a:xfrm>
            <a:off x="288582" y="822960"/>
            <a:ext cx="327967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Fondos de Inversión</a:t>
            </a:r>
            <a:endParaRPr lang="es-ES" sz="1400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B69FE21-4B28-4BDB-AA77-C706E21E5C3C}"/>
              </a:ext>
            </a:extLst>
          </p:cNvPr>
          <p:cNvSpPr/>
          <p:nvPr/>
        </p:nvSpPr>
        <p:spPr>
          <a:xfrm>
            <a:off x="0" y="5667546"/>
            <a:ext cx="9905999" cy="850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28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Patrimonio bajo influencia  </a:t>
            </a:r>
            <a:r>
              <a:rPr lang="es-ES" sz="35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&gt; 5 </a:t>
            </a:r>
            <a:r>
              <a:rPr lang="es-ES" sz="3500" b="1" dirty="0" err="1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bn</a:t>
            </a:r>
            <a:r>
              <a:rPr lang="es-ES" sz="35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 €</a:t>
            </a:r>
            <a:endParaRPr lang="es-ES" sz="3500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8663423-06DF-4503-9863-633D19C32D07}"/>
              </a:ext>
            </a:extLst>
          </p:cNvPr>
          <p:cNvSpPr/>
          <p:nvPr/>
        </p:nvSpPr>
        <p:spPr>
          <a:xfrm>
            <a:off x="704528" y="4120114"/>
            <a:ext cx="300039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40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+30</a:t>
            </a:r>
            <a:r>
              <a:rPr lang="es-ES" sz="14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 </a:t>
            </a:r>
            <a:r>
              <a:rPr lang="es-ES" sz="1400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fondos gestionados</a:t>
            </a:r>
            <a:endParaRPr lang="es-ES" sz="2400" b="1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4CDFE90-3FB6-4B5C-B1C1-3B43025D848F}"/>
              </a:ext>
            </a:extLst>
          </p:cNvPr>
          <p:cNvSpPr/>
          <p:nvPr/>
        </p:nvSpPr>
        <p:spPr>
          <a:xfrm>
            <a:off x="6465168" y="472502"/>
            <a:ext cx="327967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Planes de pensiones</a:t>
            </a:r>
            <a:endParaRPr lang="es-ES" sz="1400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715621-079F-4B4E-9DA4-6345BC94E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56" y="2244748"/>
            <a:ext cx="3012505" cy="16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2 CuadroTexto">
            <a:extLst>
              <a:ext uri="{FF2B5EF4-FFF2-40B4-BE49-F238E27FC236}">
                <a16:creationId xmlns:a16="http://schemas.microsoft.com/office/drawing/2014/main" id="{91EB69C3-EF9A-448D-9958-518175EED40F}"/>
              </a:ext>
            </a:extLst>
          </p:cNvPr>
          <p:cNvSpPr txBox="1"/>
          <p:nvPr/>
        </p:nvSpPr>
        <p:spPr>
          <a:xfrm>
            <a:off x="6213860" y="5319117"/>
            <a:ext cx="21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useo Sans 300" panose="02000000000000000000" pitchFamily="50" charset="0"/>
                <a:cs typeface="Arial" pitchFamily="34" charset="0"/>
              </a:rPr>
              <a:t>Mixtos y RV</a:t>
            </a:r>
          </a:p>
        </p:txBody>
      </p:sp>
      <p:sp>
        <p:nvSpPr>
          <p:cNvPr id="31" name="46 CuadroTexto">
            <a:extLst>
              <a:ext uri="{FF2B5EF4-FFF2-40B4-BE49-F238E27FC236}">
                <a16:creationId xmlns:a16="http://schemas.microsoft.com/office/drawing/2014/main" id="{140B2363-EC8F-43FD-8AEC-C247C4C652E4}"/>
              </a:ext>
            </a:extLst>
          </p:cNvPr>
          <p:cNvSpPr txBox="1"/>
          <p:nvPr/>
        </p:nvSpPr>
        <p:spPr>
          <a:xfrm>
            <a:off x="1409350" y="6309320"/>
            <a:ext cx="157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useo Sans 300" panose="02000000000000000000" pitchFamily="50" charset="0"/>
                <a:cs typeface="Arial" pitchFamily="34" charset="0"/>
              </a:rPr>
              <a:t>Datos a 31-dic-18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B5A26467-C70B-487B-A8ED-FAB16B6C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58" y="-6838"/>
            <a:ext cx="9916958" cy="1377355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2B377C2F-BD7C-4ADB-B62E-DA2374C76D5C}"/>
              </a:ext>
            </a:extLst>
          </p:cNvPr>
          <p:cNvSpPr/>
          <p:nvPr/>
        </p:nvSpPr>
        <p:spPr>
          <a:xfrm>
            <a:off x="0" y="1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Imantia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0AADC56-420E-40E1-B41A-A780B3620A2E}"/>
              </a:ext>
            </a:extLst>
          </p:cNvPr>
          <p:cNvSpPr/>
          <p:nvPr/>
        </p:nvSpPr>
        <p:spPr>
          <a:xfrm>
            <a:off x="1360331" y="4466558"/>
            <a:ext cx="2534963" cy="64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644</a:t>
            </a:r>
            <a:r>
              <a:rPr lang="es-ES" sz="25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Mn€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F9688E0-A6FE-444A-89BB-FE8FD697A92D}"/>
              </a:ext>
            </a:extLst>
          </p:cNvPr>
          <p:cNvSpPr/>
          <p:nvPr/>
        </p:nvSpPr>
        <p:spPr>
          <a:xfrm>
            <a:off x="6213860" y="2581190"/>
            <a:ext cx="2173876" cy="64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364</a:t>
            </a:r>
            <a:r>
              <a:rPr lang="es-ES" sz="25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Mn€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816B1A0-1CCD-4D6C-A9D5-3CA0B9928290}"/>
              </a:ext>
            </a:extLst>
          </p:cNvPr>
          <p:cNvSpPr/>
          <p:nvPr/>
        </p:nvSpPr>
        <p:spPr>
          <a:xfrm>
            <a:off x="6213860" y="4487287"/>
            <a:ext cx="2173876" cy="64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165</a:t>
            </a:r>
            <a:r>
              <a:rPr lang="es-ES" sz="25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Mn€</a:t>
            </a:r>
          </a:p>
        </p:txBody>
      </p:sp>
      <p:sp>
        <p:nvSpPr>
          <p:cNvPr id="55" name="12 CuadroTexto">
            <a:extLst>
              <a:ext uri="{FF2B5EF4-FFF2-40B4-BE49-F238E27FC236}">
                <a16:creationId xmlns:a16="http://schemas.microsoft.com/office/drawing/2014/main" id="{872FF759-434D-4D06-BDD8-7AA0B3ABCF75}"/>
              </a:ext>
            </a:extLst>
          </p:cNvPr>
          <p:cNvSpPr txBox="1"/>
          <p:nvPr/>
        </p:nvSpPr>
        <p:spPr>
          <a:xfrm>
            <a:off x="1720371" y="5319117"/>
            <a:ext cx="168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useo Sans 300" panose="02000000000000000000" pitchFamily="50" charset="0"/>
                <a:cs typeface="Arial" pitchFamily="34" charset="0"/>
              </a:rPr>
              <a:t>Garantizados</a:t>
            </a:r>
          </a:p>
        </p:txBody>
      </p:sp>
      <p:sp>
        <p:nvSpPr>
          <p:cNvPr id="56" name="12 CuadroTexto">
            <a:extLst>
              <a:ext uri="{FF2B5EF4-FFF2-40B4-BE49-F238E27FC236}">
                <a16:creationId xmlns:a16="http://schemas.microsoft.com/office/drawing/2014/main" id="{8732E540-70B7-456A-B12B-D11F10270BDD}"/>
              </a:ext>
            </a:extLst>
          </p:cNvPr>
          <p:cNvSpPr txBox="1"/>
          <p:nvPr/>
        </p:nvSpPr>
        <p:spPr>
          <a:xfrm>
            <a:off x="6478934" y="3419708"/>
            <a:ext cx="157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latin typeface="Museo Sans 300" panose="02000000000000000000" pitchFamily="50" charset="0"/>
                <a:cs typeface="Arial" pitchFamily="34" charset="0"/>
              </a:rPr>
              <a:t>FdF</a:t>
            </a:r>
            <a:endParaRPr lang="es-ES" b="1" dirty="0">
              <a:latin typeface="Museo Sans 300" panose="02000000000000000000" pitchFamily="50" charset="0"/>
              <a:cs typeface="Arial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FEC059D-CB3B-4FC5-BDF0-2774F29BDFAD}"/>
              </a:ext>
            </a:extLst>
          </p:cNvPr>
          <p:cNvSpPr/>
          <p:nvPr/>
        </p:nvSpPr>
        <p:spPr>
          <a:xfrm>
            <a:off x="1360331" y="2581190"/>
            <a:ext cx="2800581" cy="64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1.814</a:t>
            </a:r>
            <a:r>
              <a:rPr lang="es-ES" sz="2500" dirty="0">
                <a:solidFill>
                  <a:schemeClr val="tx1"/>
                </a:solidFill>
                <a:latin typeface="Lato" panose="020F0502020204030203" pitchFamily="34" charset="0"/>
                <a:ea typeface="Kozuka Gothic Pr6N L" panose="020B0200000000000000" pitchFamily="34" charset="-128"/>
              </a:rPr>
              <a:t>Mn€</a:t>
            </a:r>
          </a:p>
        </p:txBody>
      </p:sp>
      <p:sp>
        <p:nvSpPr>
          <p:cNvPr id="59" name="12 CuadroTexto">
            <a:extLst>
              <a:ext uri="{FF2B5EF4-FFF2-40B4-BE49-F238E27FC236}">
                <a16:creationId xmlns:a16="http://schemas.microsoft.com/office/drawing/2014/main" id="{0777F4D1-5AFE-4220-8B8B-399CDEDB3B53}"/>
              </a:ext>
            </a:extLst>
          </p:cNvPr>
          <p:cNvSpPr txBox="1"/>
          <p:nvPr/>
        </p:nvSpPr>
        <p:spPr>
          <a:xfrm>
            <a:off x="1720371" y="3419708"/>
            <a:ext cx="168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useo Sans 300" panose="02000000000000000000" pitchFamily="50" charset="0"/>
                <a:cs typeface="Arial" pitchFamily="34" charset="0"/>
              </a:rPr>
              <a:t>Renta Fija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A30FEC24-6FF3-4960-BE04-0B568807697A}"/>
              </a:ext>
            </a:extLst>
          </p:cNvPr>
          <p:cNvSpPr txBox="1"/>
          <p:nvPr/>
        </p:nvSpPr>
        <p:spPr>
          <a:xfrm>
            <a:off x="3080792" y="1700808"/>
            <a:ext cx="40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useo Sans 300" panose="02000000000000000000" pitchFamily="50" charset="0"/>
                <a:cs typeface="Arial" pitchFamily="34" charset="0"/>
              </a:rPr>
              <a:t>PATRIMONIO GESTIONADO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07BFCC91-F693-49E2-9B42-80553A4BF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0" y="-12253"/>
            <a:ext cx="990600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9720BCB-E01F-4DDC-9D5A-A983CB592734}"/>
              </a:ext>
            </a:extLst>
          </p:cNvPr>
          <p:cNvGrpSpPr/>
          <p:nvPr/>
        </p:nvGrpSpPr>
        <p:grpSpPr>
          <a:xfrm>
            <a:off x="4490437" y="5025535"/>
            <a:ext cx="2281813" cy="1230827"/>
            <a:chOff x="4110388" y="2588706"/>
            <a:chExt cx="2302745" cy="1230827"/>
          </a:xfrm>
          <a:effectLst/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B6D00E7-A13B-4BFE-A5F9-2CE892E03FD3}"/>
                </a:ext>
              </a:extLst>
            </p:cNvPr>
            <p:cNvSpPr/>
            <p:nvPr/>
          </p:nvSpPr>
          <p:spPr>
            <a:xfrm>
              <a:off x="4110388" y="2588706"/>
              <a:ext cx="2302745" cy="1230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12 CuadroTexto">
              <a:extLst>
                <a:ext uri="{FF2B5EF4-FFF2-40B4-BE49-F238E27FC236}">
                  <a16:creationId xmlns:a16="http://schemas.microsoft.com/office/drawing/2014/main" id="{93FE09FD-2953-4FBC-AB87-46C1C4F355C6}"/>
                </a:ext>
              </a:extLst>
            </p:cNvPr>
            <p:cNvSpPr txBox="1"/>
            <p:nvPr/>
          </p:nvSpPr>
          <p:spPr>
            <a:xfrm>
              <a:off x="4246114" y="2890900"/>
              <a:ext cx="2012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Museo Sans 300" panose="02000000000000000000" pitchFamily="50" charset="0"/>
                  <a:cs typeface="Arial" pitchFamily="34" charset="0"/>
                </a:rPr>
                <a:t>Acceso directo al gestor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A397DAE-B92C-419F-8C78-0AA1E6352D33}"/>
              </a:ext>
            </a:extLst>
          </p:cNvPr>
          <p:cNvGrpSpPr/>
          <p:nvPr/>
        </p:nvGrpSpPr>
        <p:grpSpPr>
          <a:xfrm>
            <a:off x="6898128" y="5025535"/>
            <a:ext cx="2281811" cy="1230827"/>
            <a:chOff x="7003309" y="4183280"/>
            <a:chExt cx="1457123" cy="2054032"/>
          </a:xfrm>
          <a:effectLst/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756250F-4BDA-4350-AE9B-DD3A8F975808}"/>
                </a:ext>
              </a:extLst>
            </p:cNvPr>
            <p:cNvSpPr/>
            <p:nvPr/>
          </p:nvSpPr>
          <p:spPr>
            <a:xfrm>
              <a:off x="7003309" y="4183280"/>
              <a:ext cx="1457123" cy="2054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12 CuadroTexto">
              <a:extLst>
                <a:ext uri="{FF2B5EF4-FFF2-40B4-BE49-F238E27FC236}">
                  <a16:creationId xmlns:a16="http://schemas.microsoft.com/office/drawing/2014/main" id="{1A4D5E96-D12F-4FA1-B5CC-31B5A906A87E}"/>
                </a:ext>
              </a:extLst>
            </p:cNvPr>
            <p:cNvSpPr txBox="1"/>
            <p:nvPr/>
          </p:nvSpPr>
          <p:spPr>
            <a:xfrm>
              <a:off x="7137999" y="4687588"/>
              <a:ext cx="1195560" cy="107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b="1" dirty="0">
                  <a:solidFill>
                    <a:prstClr val="white"/>
                  </a:solidFill>
                  <a:latin typeface="Museo Sans 300" panose="02000000000000000000" pitchFamily="50" charset="0"/>
                  <a:cs typeface="Arial" pitchFamily="34" charset="0"/>
                </a:rPr>
                <a:t>Notas ad-hoc de mercado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7B05D0D-75A0-445F-A525-A6614370EF55}"/>
              </a:ext>
            </a:extLst>
          </p:cNvPr>
          <p:cNvGrpSpPr/>
          <p:nvPr/>
        </p:nvGrpSpPr>
        <p:grpSpPr>
          <a:xfrm>
            <a:off x="625831" y="2731380"/>
            <a:ext cx="1230513" cy="1118778"/>
            <a:chOff x="611872" y="1712378"/>
            <a:chExt cx="1230513" cy="1118778"/>
          </a:xfrm>
          <a:effectLst/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93BB725-29FB-47B5-AD43-982271B8FAD0}"/>
                </a:ext>
              </a:extLst>
            </p:cNvPr>
            <p:cNvSpPr/>
            <p:nvPr/>
          </p:nvSpPr>
          <p:spPr>
            <a:xfrm>
              <a:off x="611872" y="1712378"/>
              <a:ext cx="1224136" cy="111877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1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12 CuadroTexto">
              <a:extLst>
                <a:ext uri="{FF2B5EF4-FFF2-40B4-BE49-F238E27FC236}">
                  <a16:creationId xmlns:a16="http://schemas.microsoft.com/office/drawing/2014/main" id="{01C578AE-DEDA-490B-9D62-DDFED2A558DF}"/>
                </a:ext>
              </a:extLst>
            </p:cNvPr>
            <p:cNvSpPr txBox="1"/>
            <p:nvPr/>
          </p:nvSpPr>
          <p:spPr>
            <a:xfrm>
              <a:off x="611872" y="1974968"/>
              <a:ext cx="1230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1600" b="1" dirty="0">
                  <a:solidFill>
                    <a:prstClr val="white"/>
                  </a:solidFill>
                  <a:latin typeface="Museo Sans 300" panose="02000000000000000000" pitchFamily="50" charset="0"/>
                  <a:cs typeface="Arial" pitchFamily="34" charset="0"/>
                </a:rPr>
                <a:t>Reportes periódicos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8693BDD-8A53-4549-B258-A88CAB57D0B4}"/>
              </a:ext>
            </a:extLst>
          </p:cNvPr>
          <p:cNvGrpSpPr/>
          <p:nvPr/>
        </p:nvGrpSpPr>
        <p:grpSpPr>
          <a:xfrm>
            <a:off x="2174998" y="2731380"/>
            <a:ext cx="1224333" cy="1118778"/>
            <a:chOff x="2366092" y="2852936"/>
            <a:chExt cx="1224333" cy="1118778"/>
          </a:xfrm>
          <a:effectLst/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620A1D9-4FFC-4019-986D-EB634D3E85C6}"/>
                </a:ext>
              </a:extLst>
            </p:cNvPr>
            <p:cNvSpPr/>
            <p:nvPr/>
          </p:nvSpPr>
          <p:spPr>
            <a:xfrm>
              <a:off x="2366092" y="2852936"/>
              <a:ext cx="1224136" cy="1118778"/>
            </a:xfrm>
            <a:prstGeom prst="rect">
              <a:avLst/>
            </a:prstGeom>
            <a:solidFill>
              <a:srgbClr val="71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1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12 CuadroTexto">
              <a:extLst>
                <a:ext uri="{FF2B5EF4-FFF2-40B4-BE49-F238E27FC236}">
                  <a16:creationId xmlns:a16="http://schemas.microsoft.com/office/drawing/2014/main" id="{D2E24769-465E-410B-8CF8-7BD7E9463B3B}"/>
                </a:ext>
              </a:extLst>
            </p:cNvPr>
            <p:cNvSpPr txBox="1"/>
            <p:nvPr/>
          </p:nvSpPr>
          <p:spPr>
            <a:xfrm>
              <a:off x="2379044" y="2972395"/>
              <a:ext cx="121138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1700" b="1" dirty="0">
                  <a:solidFill>
                    <a:schemeClr val="bg1"/>
                  </a:solidFill>
                  <a:latin typeface="Museo Sans 300" panose="02000000000000000000" pitchFamily="50" charset="0"/>
                  <a:cs typeface="Arial" pitchFamily="34" charset="0"/>
                </a:rPr>
                <a:t>Comités con clientes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44691E5-C72F-472A-AF09-A93E3B156055}"/>
              </a:ext>
            </a:extLst>
          </p:cNvPr>
          <p:cNvGrpSpPr/>
          <p:nvPr/>
        </p:nvGrpSpPr>
        <p:grpSpPr>
          <a:xfrm>
            <a:off x="3712036" y="2720490"/>
            <a:ext cx="1229169" cy="1140558"/>
            <a:chOff x="4094881" y="3971714"/>
            <a:chExt cx="1229169" cy="1140558"/>
          </a:xfrm>
          <a:effectLst/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116265-563F-4743-BA2A-57AEA49F6582}"/>
                </a:ext>
              </a:extLst>
            </p:cNvPr>
            <p:cNvSpPr/>
            <p:nvPr/>
          </p:nvSpPr>
          <p:spPr>
            <a:xfrm>
              <a:off x="4094881" y="3971714"/>
              <a:ext cx="1224136" cy="11405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 sz="17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12 CuadroTexto">
              <a:extLst>
                <a:ext uri="{FF2B5EF4-FFF2-40B4-BE49-F238E27FC236}">
                  <a16:creationId xmlns:a16="http://schemas.microsoft.com/office/drawing/2014/main" id="{6E60A510-5D49-4A2F-A7EC-C4BDF5A05E05}"/>
                </a:ext>
              </a:extLst>
            </p:cNvPr>
            <p:cNvSpPr txBox="1"/>
            <p:nvPr/>
          </p:nvSpPr>
          <p:spPr>
            <a:xfrm>
              <a:off x="4112669" y="4363502"/>
              <a:ext cx="12113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1700" b="1" dirty="0">
                  <a:solidFill>
                    <a:schemeClr val="bg1"/>
                  </a:solidFill>
                  <a:latin typeface="Museo Sans 300" panose="02000000000000000000" pitchFamily="50" charset="0"/>
                  <a:cs typeface="Arial" pitchFamily="34" charset="0"/>
                </a:rPr>
                <a:t>Eventos</a:t>
              </a:r>
            </a:p>
          </p:txBody>
        </p:sp>
      </p:grpSp>
      <p:sp>
        <p:nvSpPr>
          <p:cNvPr id="41" name="12 CuadroTexto">
            <a:extLst>
              <a:ext uri="{FF2B5EF4-FFF2-40B4-BE49-F238E27FC236}">
                <a16:creationId xmlns:a16="http://schemas.microsoft.com/office/drawing/2014/main" id="{66E4AE77-9DE7-4117-B76F-2A864C08EE46}"/>
              </a:ext>
            </a:extLst>
          </p:cNvPr>
          <p:cNvSpPr txBox="1"/>
          <p:nvPr/>
        </p:nvSpPr>
        <p:spPr>
          <a:xfrm>
            <a:off x="5169024" y="2629770"/>
            <a:ext cx="47369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Museo Sans 300" panose="02000000000000000000" pitchFamily="50" charset="0"/>
                <a:cs typeface="Arial" pitchFamily="34" charset="0"/>
              </a:rPr>
              <a:t>ATENCIÓN PERSONALIZADA DE CALIDAD</a:t>
            </a:r>
          </a:p>
        </p:txBody>
      </p:sp>
      <p:sp>
        <p:nvSpPr>
          <p:cNvPr id="51" name="12 CuadroTexto">
            <a:extLst>
              <a:ext uri="{FF2B5EF4-FFF2-40B4-BE49-F238E27FC236}">
                <a16:creationId xmlns:a16="http://schemas.microsoft.com/office/drawing/2014/main" id="{4CAC4A5E-A392-433A-9B11-13B49D67D044}"/>
              </a:ext>
            </a:extLst>
          </p:cNvPr>
          <p:cNvSpPr txBox="1"/>
          <p:nvPr/>
        </p:nvSpPr>
        <p:spPr>
          <a:xfrm>
            <a:off x="625831" y="5040920"/>
            <a:ext cx="34132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Museo Sans 300" panose="02000000000000000000" pitchFamily="50" charset="0"/>
                <a:cs typeface="Arial" pitchFamily="34" charset="0"/>
              </a:rPr>
              <a:t>TRANSPARENCIA  Y CERCANÍA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2168790-D258-411E-9F1B-A82EBC000275}"/>
              </a:ext>
            </a:extLst>
          </p:cNvPr>
          <p:cNvSpPr/>
          <p:nvPr/>
        </p:nvSpPr>
        <p:spPr>
          <a:xfrm>
            <a:off x="0" y="1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Servicio</a:t>
            </a:r>
          </a:p>
        </p:txBody>
      </p:sp>
    </p:spTree>
    <p:extLst>
      <p:ext uri="{BB962C8B-B14F-4D97-AF65-F5344CB8AC3E}">
        <p14:creationId xmlns:p14="http://schemas.microsoft.com/office/powerpoint/2010/main" val="9666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6DB6066D-ECD3-4FB1-AA7F-72C836889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848544" y="-12253"/>
            <a:ext cx="828092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148EAEF2-1BF1-449B-8A75-BCFAE55AF263}"/>
              </a:ext>
            </a:extLst>
          </p:cNvPr>
          <p:cNvSpPr/>
          <p:nvPr/>
        </p:nvSpPr>
        <p:spPr>
          <a:xfrm>
            <a:off x="0" y="-22859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latin typeface="Museo Sans 700" panose="02000000000000000000" pitchFamily="50" charset="0"/>
              </a:rPr>
              <a:t> </a:t>
            </a:r>
            <a:r>
              <a:rPr lang="es-ES" sz="2300" b="1" dirty="0">
                <a:latin typeface="Museo Sans 700" panose="02000000000000000000" pitchFamily="50" charset="0"/>
              </a:rPr>
              <a:t>Proceso Inversión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3C1432F0-7768-49A5-A609-0C132DD6668C}"/>
              </a:ext>
            </a:extLst>
          </p:cNvPr>
          <p:cNvGrpSpPr/>
          <p:nvPr/>
        </p:nvGrpSpPr>
        <p:grpSpPr>
          <a:xfrm>
            <a:off x="344488" y="2113284"/>
            <a:ext cx="2979927" cy="1963788"/>
            <a:chOff x="2530083" y="2952016"/>
            <a:chExt cx="7688338" cy="5066658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AD66D6C-5481-492A-8A14-1F0FBC906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083" y="2952016"/>
              <a:ext cx="5873803" cy="5066658"/>
            </a:xfrm>
            <a:custGeom>
              <a:avLst/>
              <a:gdLst>
                <a:gd name="T0" fmla="*/ 697 w 766"/>
                <a:gd name="T1" fmla="*/ 263 h 661"/>
                <a:gd name="T2" fmla="*/ 448 w 766"/>
                <a:gd name="T3" fmla="*/ 17 h 661"/>
                <a:gd name="T4" fmla="*/ 238 w 766"/>
                <a:gd name="T5" fmla="*/ 61 h 661"/>
                <a:gd name="T6" fmla="*/ 232 w 766"/>
                <a:gd name="T7" fmla="*/ 80 h 661"/>
                <a:gd name="T8" fmla="*/ 226 w 766"/>
                <a:gd name="T9" fmla="*/ 90 h 661"/>
                <a:gd name="T10" fmla="*/ 191 w 766"/>
                <a:gd name="T11" fmla="*/ 99 h 661"/>
                <a:gd name="T12" fmla="*/ 183 w 766"/>
                <a:gd name="T13" fmla="*/ 88 h 661"/>
                <a:gd name="T14" fmla="*/ 198 w 766"/>
                <a:gd name="T15" fmla="*/ 56 h 661"/>
                <a:gd name="T16" fmla="*/ 209 w 766"/>
                <a:gd name="T17" fmla="*/ 53 h 661"/>
                <a:gd name="T18" fmla="*/ 232 w 766"/>
                <a:gd name="T19" fmla="*/ 51 h 661"/>
                <a:gd name="T20" fmla="*/ 396 w 766"/>
                <a:gd name="T21" fmla="*/ 1 h 661"/>
                <a:gd name="T22" fmla="*/ 706 w 766"/>
                <a:gd name="T23" fmla="*/ 239 h 661"/>
                <a:gd name="T24" fmla="*/ 743 w 766"/>
                <a:gd name="T25" fmla="*/ 264 h 661"/>
                <a:gd name="T26" fmla="*/ 758 w 766"/>
                <a:gd name="T27" fmla="*/ 285 h 661"/>
                <a:gd name="T28" fmla="*/ 734 w 766"/>
                <a:gd name="T29" fmla="*/ 346 h 661"/>
                <a:gd name="T30" fmla="*/ 716 w 766"/>
                <a:gd name="T31" fmla="*/ 367 h 661"/>
                <a:gd name="T32" fmla="*/ 708 w 766"/>
                <a:gd name="T33" fmla="*/ 387 h 661"/>
                <a:gd name="T34" fmla="*/ 537 w 766"/>
                <a:gd name="T35" fmla="*/ 601 h 661"/>
                <a:gd name="T36" fmla="*/ 175 w 766"/>
                <a:gd name="T37" fmla="*/ 535 h 661"/>
                <a:gd name="T38" fmla="*/ 153 w 766"/>
                <a:gd name="T39" fmla="*/ 479 h 661"/>
                <a:gd name="T40" fmla="*/ 154 w 766"/>
                <a:gd name="T41" fmla="*/ 149 h 661"/>
                <a:gd name="T42" fmla="*/ 132 w 766"/>
                <a:gd name="T43" fmla="*/ 128 h 661"/>
                <a:gd name="T44" fmla="*/ 74 w 766"/>
                <a:gd name="T45" fmla="*/ 128 h 661"/>
                <a:gd name="T46" fmla="*/ 43 w 766"/>
                <a:gd name="T47" fmla="*/ 146 h 661"/>
                <a:gd name="T48" fmla="*/ 19 w 766"/>
                <a:gd name="T49" fmla="*/ 184 h 661"/>
                <a:gd name="T50" fmla="*/ 71 w 766"/>
                <a:gd name="T51" fmla="*/ 184 h 661"/>
                <a:gd name="T52" fmla="*/ 91 w 766"/>
                <a:gd name="T53" fmla="*/ 205 h 661"/>
                <a:gd name="T54" fmla="*/ 91 w 766"/>
                <a:gd name="T55" fmla="*/ 481 h 661"/>
                <a:gd name="T56" fmla="*/ 100 w 766"/>
                <a:gd name="T57" fmla="*/ 511 h 661"/>
                <a:gd name="T58" fmla="*/ 98 w 766"/>
                <a:gd name="T59" fmla="*/ 533 h 661"/>
                <a:gd name="T60" fmla="*/ 78 w 766"/>
                <a:gd name="T61" fmla="*/ 533 h 661"/>
                <a:gd name="T62" fmla="*/ 74 w 766"/>
                <a:gd name="T63" fmla="*/ 512 h 661"/>
                <a:gd name="T64" fmla="*/ 79 w 766"/>
                <a:gd name="T65" fmla="*/ 492 h 661"/>
                <a:gd name="T66" fmla="*/ 79 w 766"/>
                <a:gd name="T67" fmla="*/ 216 h 661"/>
                <a:gd name="T68" fmla="*/ 62 w 766"/>
                <a:gd name="T69" fmla="*/ 199 h 661"/>
                <a:gd name="T70" fmla="*/ 22 w 766"/>
                <a:gd name="T71" fmla="*/ 199 h 661"/>
                <a:gd name="T72" fmla="*/ 4 w 766"/>
                <a:gd name="T73" fmla="*/ 194 h 661"/>
                <a:gd name="T74" fmla="*/ 10 w 766"/>
                <a:gd name="T75" fmla="*/ 176 h 661"/>
                <a:gd name="T76" fmla="*/ 117 w 766"/>
                <a:gd name="T77" fmla="*/ 115 h 661"/>
                <a:gd name="T78" fmla="*/ 166 w 766"/>
                <a:gd name="T79" fmla="*/ 166 h 661"/>
                <a:gd name="T80" fmla="*/ 166 w 766"/>
                <a:gd name="T81" fmla="*/ 488 h 661"/>
                <a:gd name="T82" fmla="*/ 181 w 766"/>
                <a:gd name="T83" fmla="*/ 525 h 661"/>
                <a:gd name="T84" fmla="*/ 404 w 766"/>
                <a:gd name="T85" fmla="*/ 619 h 661"/>
                <a:gd name="T86" fmla="*/ 696 w 766"/>
                <a:gd name="T87" fmla="*/ 384 h 661"/>
                <a:gd name="T88" fmla="*/ 681 w 766"/>
                <a:gd name="T89" fmla="*/ 367 h 661"/>
                <a:gd name="T90" fmla="*/ 254 w 766"/>
                <a:gd name="T91" fmla="*/ 368 h 661"/>
                <a:gd name="T92" fmla="*/ 220 w 766"/>
                <a:gd name="T93" fmla="*/ 319 h 661"/>
                <a:gd name="T94" fmla="*/ 232 w 766"/>
                <a:gd name="T95" fmla="*/ 288 h 661"/>
                <a:gd name="T96" fmla="*/ 268 w 766"/>
                <a:gd name="T97" fmla="*/ 264 h 661"/>
                <a:gd name="T98" fmla="*/ 686 w 766"/>
                <a:gd name="T99" fmla="*/ 264 h 661"/>
                <a:gd name="T100" fmla="*/ 697 w 766"/>
                <a:gd name="T101" fmla="*/ 26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661">
                  <a:moveTo>
                    <a:pt x="697" y="263"/>
                  </a:moveTo>
                  <a:cubicBezTo>
                    <a:pt x="675" y="133"/>
                    <a:pt x="577" y="39"/>
                    <a:pt x="448" y="17"/>
                  </a:cubicBezTo>
                  <a:cubicBezTo>
                    <a:pt x="373" y="4"/>
                    <a:pt x="303" y="20"/>
                    <a:pt x="238" y="61"/>
                  </a:cubicBezTo>
                  <a:cubicBezTo>
                    <a:pt x="231" y="65"/>
                    <a:pt x="222" y="69"/>
                    <a:pt x="232" y="80"/>
                  </a:cubicBezTo>
                  <a:cubicBezTo>
                    <a:pt x="239" y="88"/>
                    <a:pt x="229" y="89"/>
                    <a:pt x="226" y="90"/>
                  </a:cubicBezTo>
                  <a:cubicBezTo>
                    <a:pt x="215" y="94"/>
                    <a:pt x="203" y="97"/>
                    <a:pt x="191" y="99"/>
                  </a:cubicBezTo>
                  <a:cubicBezTo>
                    <a:pt x="181" y="101"/>
                    <a:pt x="182" y="94"/>
                    <a:pt x="183" y="88"/>
                  </a:cubicBezTo>
                  <a:cubicBezTo>
                    <a:pt x="188" y="77"/>
                    <a:pt x="193" y="67"/>
                    <a:pt x="198" y="56"/>
                  </a:cubicBezTo>
                  <a:cubicBezTo>
                    <a:pt x="201" y="51"/>
                    <a:pt x="206" y="48"/>
                    <a:pt x="209" y="53"/>
                  </a:cubicBezTo>
                  <a:cubicBezTo>
                    <a:pt x="218" y="65"/>
                    <a:pt x="226" y="56"/>
                    <a:pt x="232" y="51"/>
                  </a:cubicBezTo>
                  <a:cubicBezTo>
                    <a:pt x="282" y="18"/>
                    <a:pt x="338" y="1"/>
                    <a:pt x="396" y="1"/>
                  </a:cubicBezTo>
                  <a:cubicBezTo>
                    <a:pt x="539" y="0"/>
                    <a:pt x="668" y="92"/>
                    <a:pt x="706" y="239"/>
                  </a:cubicBezTo>
                  <a:cubicBezTo>
                    <a:pt x="712" y="265"/>
                    <a:pt x="724" y="265"/>
                    <a:pt x="743" y="264"/>
                  </a:cubicBezTo>
                  <a:cubicBezTo>
                    <a:pt x="766" y="264"/>
                    <a:pt x="766" y="264"/>
                    <a:pt x="758" y="285"/>
                  </a:cubicBezTo>
                  <a:cubicBezTo>
                    <a:pt x="750" y="305"/>
                    <a:pt x="743" y="326"/>
                    <a:pt x="734" y="346"/>
                  </a:cubicBezTo>
                  <a:cubicBezTo>
                    <a:pt x="731" y="354"/>
                    <a:pt x="729" y="364"/>
                    <a:pt x="716" y="367"/>
                  </a:cubicBezTo>
                  <a:cubicBezTo>
                    <a:pt x="707" y="368"/>
                    <a:pt x="709" y="380"/>
                    <a:pt x="708" y="387"/>
                  </a:cubicBezTo>
                  <a:cubicBezTo>
                    <a:pt x="684" y="485"/>
                    <a:pt x="626" y="556"/>
                    <a:pt x="537" y="601"/>
                  </a:cubicBezTo>
                  <a:cubicBezTo>
                    <a:pt x="416" y="661"/>
                    <a:pt x="268" y="633"/>
                    <a:pt x="175" y="535"/>
                  </a:cubicBezTo>
                  <a:cubicBezTo>
                    <a:pt x="159" y="518"/>
                    <a:pt x="153" y="502"/>
                    <a:pt x="153" y="479"/>
                  </a:cubicBezTo>
                  <a:cubicBezTo>
                    <a:pt x="154" y="369"/>
                    <a:pt x="153" y="259"/>
                    <a:pt x="154" y="149"/>
                  </a:cubicBezTo>
                  <a:cubicBezTo>
                    <a:pt x="154" y="132"/>
                    <a:pt x="149" y="127"/>
                    <a:pt x="132" y="128"/>
                  </a:cubicBezTo>
                  <a:cubicBezTo>
                    <a:pt x="113" y="129"/>
                    <a:pt x="94" y="129"/>
                    <a:pt x="74" y="128"/>
                  </a:cubicBezTo>
                  <a:cubicBezTo>
                    <a:pt x="59" y="126"/>
                    <a:pt x="50" y="132"/>
                    <a:pt x="43" y="146"/>
                  </a:cubicBezTo>
                  <a:cubicBezTo>
                    <a:pt x="36" y="158"/>
                    <a:pt x="28" y="170"/>
                    <a:pt x="19" y="184"/>
                  </a:cubicBezTo>
                  <a:cubicBezTo>
                    <a:pt x="38" y="184"/>
                    <a:pt x="55" y="185"/>
                    <a:pt x="71" y="184"/>
                  </a:cubicBezTo>
                  <a:cubicBezTo>
                    <a:pt x="87" y="183"/>
                    <a:pt x="91" y="189"/>
                    <a:pt x="91" y="205"/>
                  </a:cubicBezTo>
                  <a:cubicBezTo>
                    <a:pt x="91" y="297"/>
                    <a:pt x="91" y="389"/>
                    <a:pt x="91" y="481"/>
                  </a:cubicBezTo>
                  <a:cubicBezTo>
                    <a:pt x="91" y="492"/>
                    <a:pt x="89" y="502"/>
                    <a:pt x="100" y="511"/>
                  </a:cubicBezTo>
                  <a:cubicBezTo>
                    <a:pt x="106" y="517"/>
                    <a:pt x="105" y="526"/>
                    <a:pt x="98" y="533"/>
                  </a:cubicBezTo>
                  <a:cubicBezTo>
                    <a:pt x="92" y="538"/>
                    <a:pt x="85" y="538"/>
                    <a:pt x="78" y="533"/>
                  </a:cubicBezTo>
                  <a:cubicBezTo>
                    <a:pt x="71" y="527"/>
                    <a:pt x="67" y="519"/>
                    <a:pt x="74" y="512"/>
                  </a:cubicBezTo>
                  <a:cubicBezTo>
                    <a:pt x="79" y="506"/>
                    <a:pt x="79" y="499"/>
                    <a:pt x="79" y="492"/>
                  </a:cubicBezTo>
                  <a:cubicBezTo>
                    <a:pt x="79" y="400"/>
                    <a:pt x="79" y="308"/>
                    <a:pt x="79" y="216"/>
                  </a:cubicBezTo>
                  <a:cubicBezTo>
                    <a:pt x="79" y="202"/>
                    <a:pt x="75" y="197"/>
                    <a:pt x="62" y="199"/>
                  </a:cubicBezTo>
                  <a:cubicBezTo>
                    <a:pt x="48" y="200"/>
                    <a:pt x="35" y="199"/>
                    <a:pt x="22" y="199"/>
                  </a:cubicBezTo>
                  <a:cubicBezTo>
                    <a:pt x="15" y="199"/>
                    <a:pt x="7" y="201"/>
                    <a:pt x="4" y="194"/>
                  </a:cubicBezTo>
                  <a:cubicBezTo>
                    <a:pt x="0" y="186"/>
                    <a:pt x="7" y="182"/>
                    <a:pt x="10" y="176"/>
                  </a:cubicBezTo>
                  <a:cubicBezTo>
                    <a:pt x="28" y="125"/>
                    <a:pt x="63" y="109"/>
                    <a:pt x="117" y="115"/>
                  </a:cubicBezTo>
                  <a:cubicBezTo>
                    <a:pt x="166" y="120"/>
                    <a:pt x="166" y="116"/>
                    <a:pt x="166" y="166"/>
                  </a:cubicBezTo>
                  <a:cubicBezTo>
                    <a:pt x="166" y="273"/>
                    <a:pt x="166" y="381"/>
                    <a:pt x="166" y="488"/>
                  </a:cubicBezTo>
                  <a:cubicBezTo>
                    <a:pt x="166" y="503"/>
                    <a:pt x="171" y="514"/>
                    <a:pt x="181" y="525"/>
                  </a:cubicBezTo>
                  <a:cubicBezTo>
                    <a:pt x="242" y="589"/>
                    <a:pt x="318" y="621"/>
                    <a:pt x="404" y="619"/>
                  </a:cubicBezTo>
                  <a:cubicBezTo>
                    <a:pt x="550" y="616"/>
                    <a:pt x="664" y="520"/>
                    <a:pt x="696" y="384"/>
                  </a:cubicBezTo>
                  <a:cubicBezTo>
                    <a:pt x="699" y="368"/>
                    <a:pt x="695" y="367"/>
                    <a:pt x="681" y="367"/>
                  </a:cubicBezTo>
                  <a:cubicBezTo>
                    <a:pt x="539" y="367"/>
                    <a:pt x="396" y="368"/>
                    <a:pt x="254" y="368"/>
                  </a:cubicBezTo>
                  <a:cubicBezTo>
                    <a:pt x="201" y="368"/>
                    <a:pt x="201" y="368"/>
                    <a:pt x="220" y="319"/>
                  </a:cubicBezTo>
                  <a:cubicBezTo>
                    <a:pt x="224" y="309"/>
                    <a:pt x="230" y="299"/>
                    <a:pt x="232" y="288"/>
                  </a:cubicBezTo>
                  <a:cubicBezTo>
                    <a:pt x="237" y="268"/>
                    <a:pt x="248" y="264"/>
                    <a:pt x="268" y="264"/>
                  </a:cubicBezTo>
                  <a:cubicBezTo>
                    <a:pt x="407" y="265"/>
                    <a:pt x="546" y="264"/>
                    <a:pt x="686" y="264"/>
                  </a:cubicBezTo>
                  <a:cubicBezTo>
                    <a:pt x="690" y="264"/>
                    <a:pt x="693" y="264"/>
                    <a:pt x="697" y="2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3" name="TextBox 2">
              <a:extLst>
                <a:ext uri="{FF2B5EF4-FFF2-40B4-BE49-F238E27FC236}">
                  <a16:creationId xmlns:a16="http://schemas.microsoft.com/office/drawing/2014/main" id="{C8D24C98-8368-4B8D-BE6D-1772FD15B5BC}"/>
                </a:ext>
              </a:extLst>
            </p:cNvPr>
            <p:cNvSpPr txBox="1"/>
            <p:nvPr/>
          </p:nvSpPr>
          <p:spPr>
            <a:xfrm>
              <a:off x="4703116" y="5049883"/>
              <a:ext cx="5515305" cy="674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700" dirty="0" err="1">
                  <a:solidFill>
                    <a:schemeClr val="bg1"/>
                  </a:solidFill>
                  <a:latin typeface="Lato" panose="020F0502020204030203" pitchFamily="34" charset="0"/>
                  <a:cs typeface="Century Gothic"/>
                </a:rPr>
                <a:t>Expertos</a:t>
              </a:r>
              <a:endParaRPr lang="en-US" sz="1700" dirty="0">
                <a:solidFill>
                  <a:schemeClr val="bg1"/>
                </a:solidFill>
                <a:latin typeface="Lato" panose="020F0502020204030203" pitchFamily="34" charset="0"/>
                <a:cs typeface="Century Gothic"/>
              </a:endParaRPr>
            </a:p>
          </p:txBody>
        </p:sp>
      </p:grpSp>
      <p:grpSp>
        <p:nvGrpSpPr>
          <p:cNvPr id="29" name="Group 6">
            <a:extLst>
              <a:ext uri="{FF2B5EF4-FFF2-40B4-BE49-F238E27FC236}">
                <a16:creationId xmlns:a16="http://schemas.microsoft.com/office/drawing/2014/main" id="{F0BB4B3D-4196-488E-B80B-09B663704D7D}"/>
              </a:ext>
            </a:extLst>
          </p:cNvPr>
          <p:cNvGrpSpPr/>
          <p:nvPr/>
        </p:nvGrpSpPr>
        <p:grpSpPr>
          <a:xfrm>
            <a:off x="1973240" y="4529299"/>
            <a:ext cx="2416137" cy="1922522"/>
            <a:chOff x="9072496" y="2921596"/>
            <a:chExt cx="6233735" cy="4960187"/>
          </a:xfrm>
          <a:solidFill>
            <a:schemeClr val="bg1">
              <a:lumMod val="50000"/>
            </a:schemeClr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F4DC1AC-4566-4CD7-ABCE-555FDC87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496" y="2921596"/>
              <a:ext cx="6233735" cy="4960187"/>
            </a:xfrm>
            <a:custGeom>
              <a:avLst/>
              <a:gdLst>
                <a:gd name="T0" fmla="*/ 210 w 813"/>
                <a:gd name="T1" fmla="*/ 442 h 647"/>
                <a:gd name="T2" fmla="*/ 262 w 813"/>
                <a:gd name="T3" fmla="*/ 436 h 647"/>
                <a:gd name="T4" fmla="*/ 245 w 813"/>
                <a:gd name="T5" fmla="*/ 463 h 647"/>
                <a:gd name="T6" fmla="*/ 145 w 813"/>
                <a:gd name="T7" fmla="*/ 456 h 647"/>
                <a:gd name="T8" fmla="*/ 138 w 813"/>
                <a:gd name="T9" fmla="*/ 437 h 647"/>
                <a:gd name="T10" fmla="*/ 265 w 813"/>
                <a:gd name="T11" fmla="*/ 246 h 647"/>
                <a:gd name="T12" fmla="*/ 26 w 813"/>
                <a:gd name="T13" fmla="*/ 227 h 647"/>
                <a:gd name="T14" fmla="*/ 52 w 813"/>
                <a:gd name="T15" fmla="*/ 248 h 647"/>
                <a:gd name="T16" fmla="*/ 163 w 813"/>
                <a:gd name="T17" fmla="*/ 187 h 647"/>
                <a:gd name="T18" fmla="*/ 143 w 813"/>
                <a:gd name="T19" fmla="*/ 352 h 647"/>
                <a:gd name="T20" fmla="*/ 18 w 813"/>
                <a:gd name="T21" fmla="*/ 478 h 647"/>
                <a:gd name="T22" fmla="*/ 34 w 813"/>
                <a:gd name="T23" fmla="*/ 512 h 647"/>
                <a:gd name="T24" fmla="*/ 194 w 813"/>
                <a:gd name="T25" fmla="*/ 519 h 647"/>
                <a:gd name="T26" fmla="*/ 612 w 813"/>
                <a:gd name="T27" fmla="*/ 555 h 647"/>
                <a:gd name="T28" fmla="*/ 699 w 813"/>
                <a:gd name="T29" fmla="*/ 372 h 647"/>
                <a:gd name="T30" fmla="*/ 254 w 813"/>
                <a:gd name="T31" fmla="*/ 351 h 647"/>
                <a:gd name="T32" fmla="*/ 304 w 813"/>
                <a:gd name="T33" fmla="*/ 268 h 647"/>
                <a:gd name="T34" fmla="*/ 722 w 813"/>
                <a:gd name="T35" fmla="*/ 268 h 647"/>
                <a:gd name="T36" fmla="*/ 253 w 813"/>
                <a:gd name="T37" fmla="*/ 68 h 647"/>
                <a:gd name="T38" fmla="*/ 229 w 813"/>
                <a:gd name="T39" fmla="*/ 98 h 647"/>
                <a:gd name="T40" fmla="*/ 211 w 813"/>
                <a:gd name="T41" fmla="*/ 73 h 647"/>
                <a:gd name="T42" fmla="*/ 248 w 813"/>
                <a:gd name="T43" fmla="*/ 57 h 647"/>
                <a:gd name="T44" fmla="*/ 632 w 813"/>
                <a:gd name="T45" fmla="*/ 85 h 647"/>
                <a:gd name="T46" fmla="*/ 748 w 813"/>
                <a:gd name="T47" fmla="*/ 268 h 647"/>
                <a:gd name="T48" fmla="*/ 772 w 813"/>
                <a:gd name="T49" fmla="*/ 366 h 647"/>
                <a:gd name="T50" fmla="*/ 729 w 813"/>
                <a:gd name="T51" fmla="*/ 389 h 647"/>
                <a:gd name="T52" fmla="*/ 224 w 813"/>
                <a:gd name="T53" fmla="*/ 565 h 647"/>
                <a:gd name="T54" fmla="*/ 127 w 813"/>
                <a:gd name="T55" fmla="*/ 523 h 647"/>
                <a:gd name="T56" fmla="*/ 0 w 813"/>
                <a:gd name="T57" fmla="*/ 503 h 647"/>
                <a:gd name="T58" fmla="*/ 166 w 813"/>
                <a:gd name="T59" fmla="*/ 305 h 647"/>
                <a:gd name="T60" fmla="*/ 149 w 813"/>
                <a:gd name="T61" fmla="*/ 196 h 647"/>
                <a:gd name="T62" fmla="*/ 73 w 813"/>
                <a:gd name="T63" fmla="*/ 260 h 647"/>
                <a:gd name="T64" fmla="*/ 13 w 813"/>
                <a:gd name="T65" fmla="*/ 234 h 647"/>
                <a:gd name="T66" fmla="*/ 276 w 813"/>
                <a:gd name="T67" fmla="*/ 229 h 647"/>
                <a:gd name="T68" fmla="*/ 183 w 813"/>
                <a:gd name="T69" fmla="*/ 40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3" h="647">
                  <a:moveTo>
                    <a:pt x="148" y="442"/>
                  </a:moveTo>
                  <a:cubicBezTo>
                    <a:pt x="173" y="442"/>
                    <a:pt x="192" y="442"/>
                    <a:pt x="210" y="442"/>
                  </a:cubicBezTo>
                  <a:cubicBezTo>
                    <a:pt x="221" y="442"/>
                    <a:pt x="232" y="444"/>
                    <a:pt x="242" y="434"/>
                  </a:cubicBezTo>
                  <a:cubicBezTo>
                    <a:pt x="247" y="429"/>
                    <a:pt x="256" y="430"/>
                    <a:pt x="262" y="436"/>
                  </a:cubicBezTo>
                  <a:cubicBezTo>
                    <a:pt x="268" y="442"/>
                    <a:pt x="268" y="451"/>
                    <a:pt x="264" y="458"/>
                  </a:cubicBezTo>
                  <a:cubicBezTo>
                    <a:pt x="260" y="466"/>
                    <a:pt x="250" y="467"/>
                    <a:pt x="245" y="463"/>
                  </a:cubicBezTo>
                  <a:cubicBezTo>
                    <a:pt x="230" y="451"/>
                    <a:pt x="213" y="457"/>
                    <a:pt x="197" y="456"/>
                  </a:cubicBezTo>
                  <a:cubicBezTo>
                    <a:pt x="180" y="455"/>
                    <a:pt x="163" y="456"/>
                    <a:pt x="145" y="456"/>
                  </a:cubicBezTo>
                  <a:cubicBezTo>
                    <a:pt x="140" y="456"/>
                    <a:pt x="134" y="456"/>
                    <a:pt x="131" y="451"/>
                  </a:cubicBezTo>
                  <a:cubicBezTo>
                    <a:pt x="129" y="445"/>
                    <a:pt x="134" y="441"/>
                    <a:pt x="138" y="437"/>
                  </a:cubicBezTo>
                  <a:cubicBezTo>
                    <a:pt x="159" y="415"/>
                    <a:pt x="181" y="394"/>
                    <a:pt x="201" y="371"/>
                  </a:cubicBezTo>
                  <a:cubicBezTo>
                    <a:pt x="233" y="334"/>
                    <a:pt x="257" y="295"/>
                    <a:pt x="265" y="246"/>
                  </a:cubicBezTo>
                  <a:cubicBezTo>
                    <a:pt x="272" y="203"/>
                    <a:pt x="231" y="143"/>
                    <a:pt x="184" y="132"/>
                  </a:cubicBezTo>
                  <a:cubicBezTo>
                    <a:pt x="112" y="116"/>
                    <a:pt x="43" y="150"/>
                    <a:pt x="26" y="227"/>
                  </a:cubicBezTo>
                  <a:cubicBezTo>
                    <a:pt x="23" y="241"/>
                    <a:pt x="24" y="251"/>
                    <a:pt x="42" y="248"/>
                  </a:cubicBezTo>
                  <a:cubicBezTo>
                    <a:pt x="45" y="248"/>
                    <a:pt x="49" y="248"/>
                    <a:pt x="52" y="248"/>
                  </a:cubicBezTo>
                  <a:cubicBezTo>
                    <a:pt x="71" y="250"/>
                    <a:pt x="84" y="249"/>
                    <a:pt x="90" y="224"/>
                  </a:cubicBezTo>
                  <a:cubicBezTo>
                    <a:pt x="99" y="191"/>
                    <a:pt x="133" y="177"/>
                    <a:pt x="163" y="187"/>
                  </a:cubicBezTo>
                  <a:cubicBezTo>
                    <a:pt x="196" y="198"/>
                    <a:pt x="209" y="223"/>
                    <a:pt x="201" y="259"/>
                  </a:cubicBezTo>
                  <a:cubicBezTo>
                    <a:pt x="193" y="297"/>
                    <a:pt x="168" y="325"/>
                    <a:pt x="143" y="352"/>
                  </a:cubicBezTo>
                  <a:cubicBezTo>
                    <a:pt x="107" y="389"/>
                    <a:pt x="70" y="425"/>
                    <a:pt x="34" y="461"/>
                  </a:cubicBezTo>
                  <a:cubicBezTo>
                    <a:pt x="29" y="467"/>
                    <a:pt x="23" y="472"/>
                    <a:pt x="18" y="478"/>
                  </a:cubicBezTo>
                  <a:cubicBezTo>
                    <a:pt x="10" y="487"/>
                    <a:pt x="12" y="498"/>
                    <a:pt x="14" y="507"/>
                  </a:cubicBezTo>
                  <a:cubicBezTo>
                    <a:pt x="17" y="516"/>
                    <a:pt x="27" y="512"/>
                    <a:pt x="34" y="512"/>
                  </a:cubicBezTo>
                  <a:cubicBezTo>
                    <a:pt x="82" y="512"/>
                    <a:pt x="130" y="512"/>
                    <a:pt x="178" y="512"/>
                  </a:cubicBezTo>
                  <a:cubicBezTo>
                    <a:pt x="185" y="511"/>
                    <a:pt x="190" y="514"/>
                    <a:pt x="194" y="519"/>
                  </a:cubicBezTo>
                  <a:cubicBezTo>
                    <a:pt x="244" y="575"/>
                    <a:pt x="306" y="609"/>
                    <a:pt x="379" y="619"/>
                  </a:cubicBezTo>
                  <a:cubicBezTo>
                    <a:pt x="465" y="629"/>
                    <a:pt x="545" y="612"/>
                    <a:pt x="612" y="555"/>
                  </a:cubicBezTo>
                  <a:cubicBezTo>
                    <a:pt x="676" y="500"/>
                    <a:pt x="699" y="458"/>
                    <a:pt x="720" y="374"/>
                  </a:cubicBezTo>
                  <a:cubicBezTo>
                    <a:pt x="713" y="370"/>
                    <a:pt x="706" y="372"/>
                    <a:pt x="699" y="372"/>
                  </a:cubicBezTo>
                  <a:cubicBezTo>
                    <a:pt x="555" y="372"/>
                    <a:pt x="412" y="372"/>
                    <a:pt x="269" y="372"/>
                  </a:cubicBezTo>
                  <a:cubicBezTo>
                    <a:pt x="246" y="372"/>
                    <a:pt x="246" y="372"/>
                    <a:pt x="254" y="351"/>
                  </a:cubicBezTo>
                  <a:cubicBezTo>
                    <a:pt x="263" y="328"/>
                    <a:pt x="273" y="306"/>
                    <a:pt x="281" y="283"/>
                  </a:cubicBezTo>
                  <a:cubicBezTo>
                    <a:pt x="285" y="271"/>
                    <a:pt x="292" y="268"/>
                    <a:pt x="304" y="268"/>
                  </a:cubicBezTo>
                  <a:cubicBezTo>
                    <a:pt x="436" y="268"/>
                    <a:pt x="567" y="268"/>
                    <a:pt x="698" y="268"/>
                  </a:cubicBezTo>
                  <a:cubicBezTo>
                    <a:pt x="706" y="268"/>
                    <a:pt x="713" y="268"/>
                    <a:pt x="722" y="268"/>
                  </a:cubicBezTo>
                  <a:cubicBezTo>
                    <a:pt x="690" y="135"/>
                    <a:pt x="612" y="51"/>
                    <a:pt x="480" y="22"/>
                  </a:cubicBezTo>
                  <a:cubicBezTo>
                    <a:pt x="399" y="4"/>
                    <a:pt x="323" y="22"/>
                    <a:pt x="253" y="68"/>
                  </a:cubicBezTo>
                  <a:cubicBezTo>
                    <a:pt x="250" y="70"/>
                    <a:pt x="244" y="73"/>
                    <a:pt x="246" y="75"/>
                  </a:cubicBezTo>
                  <a:cubicBezTo>
                    <a:pt x="263" y="100"/>
                    <a:pt x="239" y="94"/>
                    <a:pt x="229" y="98"/>
                  </a:cubicBezTo>
                  <a:cubicBezTo>
                    <a:pt x="221" y="100"/>
                    <a:pt x="209" y="107"/>
                    <a:pt x="204" y="101"/>
                  </a:cubicBezTo>
                  <a:cubicBezTo>
                    <a:pt x="195" y="92"/>
                    <a:pt x="206" y="82"/>
                    <a:pt x="211" y="73"/>
                  </a:cubicBezTo>
                  <a:cubicBezTo>
                    <a:pt x="215" y="64"/>
                    <a:pt x="216" y="44"/>
                    <a:pt x="235" y="63"/>
                  </a:cubicBezTo>
                  <a:cubicBezTo>
                    <a:pt x="239" y="67"/>
                    <a:pt x="244" y="59"/>
                    <a:pt x="248" y="57"/>
                  </a:cubicBezTo>
                  <a:cubicBezTo>
                    <a:pt x="306" y="19"/>
                    <a:pt x="370" y="0"/>
                    <a:pt x="439" y="4"/>
                  </a:cubicBezTo>
                  <a:cubicBezTo>
                    <a:pt x="512" y="9"/>
                    <a:pt x="577" y="35"/>
                    <a:pt x="632" y="85"/>
                  </a:cubicBezTo>
                  <a:cubicBezTo>
                    <a:pt x="682" y="131"/>
                    <a:pt x="716" y="186"/>
                    <a:pt x="730" y="253"/>
                  </a:cubicBezTo>
                  <a:cubicBezTo>
                    <a:pt x="731" y="262"/>
                    <a:pt x="735" y="270"/>
                    <a:pt x="748" y="268"/>
                  </a:cubicBezTo>
                  <a:cubicBezTo>
                    <a:pt x="768" y="267"/>
                    <a:pt x="789" y="268"/>
                    <a:pt x="813" y="268"/>
                  </a:cubicBezTo>
                  <a:cubicBezTo>
                    <a:pt x="799" y="302"/>
                    <a:pt x="786" y="334"/>
                    <a:pt x="772" y="366"/>
                  </a:cubicBezTo>
                  <a:cubicBezTo>
                    <a:pt x="768" y="377"/>
                    <a:pt x="757" y="372"/>
                    <a:pt x="749" y="372"/>
                  </a:cubicBezTo>
                  <a:cubicBezTo>
                    <a:pt x="736" y="371"/>
                    <a:pt x="731" y="376"/>
                    <a:pt x="729" y="389"/>
                  </a:cubicBezTo>
                  <a:cubicBezTo>
                    <a:pt x="708" y="502"/>
                    <a:pt x="601" y="607"/>
                    <a:pt x="489" y="628"/>
                  </a:cubicBezTo>
                  <a:cubicBezTo>
                    <a:pt x="390" y="647"/>
                    <a:pt x="303" y="625"/>
                    <a:pt x="224" y="565"/>
                  </a:cubicBezTo>
                  <a:cubicBezTo>
                    <a:pt x="222" y="563"/>
                    <a:pt x="220" y="561"/>
                    <a:pt x="218" y="559"/>
                  </a:cubicBezTo>
                  <a:cubicBezTo>
                    <a:pt x="196" y="526"/>
                    <a:pt x="164" y="520"/>
                    <a:pt x="127" y="523"/>
                  </a:cubicBezTo>
                  <a:cubicBezTo>
                    <a:pt x="92" y="526"/>
                    <a:pt x="56" y="523"/>
                    <a:pt x="21" y="524"/>
                  </a:cubicBezTo>
                  <a:cubicBezTo>
                    <a:pt x="5" y="524"/>
                    <a:pt x="1" y="518"/>
                    <a:pt x="0" y="503"/>
                  </a:cubicBezTo>
                  <a:cubicBezTo>
                    <a:pt x="0" y="486"/>
                    <a:pt x="5" y="473"/>
                    <a:pt x="17" y="461"/>
                  </a:cubicBezTo>
                  <a:cubicBezTo>
                    <a:pt x="68" y="410"/>
                    <a:pt x="122" y="362"/>
                    <a:pt x="166" y="305"/>
                  </a:cubicBezTo>
                  <a:cubicBezTo>
                    <a:pt x="179" y="288"/>
                    <a:pt x="188" y="270"/>
                    <a:pt x="190" y="247"/>
                  </a:cubicBezTo>
                  <a:cubicBezTo>
                    <a:pt x="192" y="217"/>
                    <a:pt x="176" y="200"/>
                    <a:pt x="149" y="196"/>
                  </a:cubicBezTo>
                  <a:cubicBezTo>
                    <a:pt x="126" y="193"/>
                    <a:pt x="99" y="214"/>
                    <a:pt x="98" y="239"/>
                  </a:cubicBezTo>
                  <a:cubicBezTo>
                    <a:pt x="97" y="258"/>
                    <a:pt x="89" y="262"/>
                    <a:pt x="73" y="260"/>
                  </a:cubicBezTo>
                  <a:cubicBezTo>
                    <a:pt x="61" y="259"/>
                    <a:pt x="49" y="260"/>
                    <a:pt x="37" y="260"/>
                  </a:cubicBezTo>
                  <a:cubicBezTo>
                    <a:pt x="10" y="260"/>
                    <a:pt x="9" y="260"/>
                    <a:pt x="13" y="234"/>
                  </a:cubicBezTo>
                  <a:cubicBezTo>
                    <a:pt x="26" y="152"/>
                    <a:pt x="94" y="105"/>
                    <a:pt x="174" y="118"/>
                  </a:cubicBezTo>
                  <a:cubicBezTo>
                    <a:pt x="230" y="127"/>
                    <a:pt x="270" y="170"/>
                    <a:pt x="276" y="229"/>
                  </a:cubicBezTo>
                  <a:cubicBezTo>
                    <a:pt x="280" y="268"/>
                    <a:pt x="263" y="305"/>
                    <a:pt x="241" y="338"/>
                  </a:cubicBezTo>
                  <a:cubicBezTo>
                    <a:pt x="224" y="363"/>
                    <a:pt x="205" y="387"/>
                    <a:pt x="183" y="408"/>
                  </a:cubicBezTo>
                  <a:cubicBezTo>
                    <a:pt x="173" y="418"/>
                    <a:pt x="162" y="428"/>
                    <a:pt x="148" y="4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4EC90947-F209-46C1-A96E-3B6506C9340D}"/>
                </a:ext>
              </a:extLst>
            </p:cNvPr>
            <p:cNvSpPr txBox="1"/>
            <p:nvPr/>
          </p:nvSpPr>
          <p:spPr>
            <a:xfrm>
              <a:off x="11571440" y="5049227"/>
              <a:ext cx="2287107" cy="67496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  <a:latin typeface="Lato" panose="020F0502020204030203" pitchFamily="34" charset="0"/>
                  <a:cs typeface="Century Gothic"/>
                </a:rPr>
                <a:t>Research</a:t>
              </a: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C76FEBB3-D3D6-44DD-8F58-EC76FA193CBD}"/>
              </a:ext>
            </a:extLst>
          </p:cNvPr>
          <p:cNvGrpSpPr/>
          <p:nvPr/>
        </p:nvGrpSpPr>
        <p:grpSpPr>
          <a:xfrm>
            <a:off x="3944888" y="2117312"/>
            <a:ext cx="2279905" cy="1925141"/>
            <a:chOff x="15974842" y="2952016"/>
            <a:chExt cx="5882253" cy="4966947"/>
          </a:xfrm>
          <a:solidFill>
            <a:schemeClr val="accent2">
              <a:lumMod val="25000"/>
            </a:schemeClr>
          </a:solidFill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18B08F8-4B15-421F-AA08-459BC3099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4842" y="2952016"/>
              <a:ext cx="5882253" cy="4966947"/>
            </a:xfrm>
            <a:custGeom>
              <a:avLst/>
              <a:gdLst>
                <a:gd name="T0" fmla="*/ 730 w 767"/>
                <a:gd name="T1" fmla="*/ 358 h 648"/>
                <a:gd name="T2" fmla="*/ 693 w 767"/>
                <a:gd name="T3" fmla="*/ 381 h 648"/>
                <a:gd name="T4" fmla="*/ 168 w 767"/>
                <a:gd name="T5" fmla="*/ 542 h 648"/>
                <a:gd name="T6" fmla="*/ 2 w 767"/>
                <a:gd name="T7" fmla="*/ 402 h 648"/>
                <a:gd name="T8" fmla="*/ 66 w 767"/>
                <a:gd name="T9" fmla="*/ 385 h 648"/>
                <a:gd name="T10" fmla="*/ 133 w 767"/>
                <a:gd name="T11" fmla="*/ 444 h 648"/>
                <a:gd name="T12" fmla="*/ 135 w 767"/>
                <a:gd name="T13" fmla="*/ 340 h 648"/>
                <a:gd name="T14" fmla="*/ 106 w 767"/>
                <a:gd name="T15" fmla="*/ 302 h 648"/>
                <a:gd name="T16" fmla="*/ 174 w 767"/>
                <a:gd name="T17" fmla="*/ 217 h 648"/>
                <a:gd name="T18" fmla="*/ 109 w 767"/>
                <a:gd name="T19" fmla="*/ 206 h 648"/>
                <a:gd name="T20" fmla="*/ 30 w 767"/>
                <a:gd name="T21" fmla="*/ 224 h 648"/>
                <a:gd name="T22" fmla="*/ 105 w 767"/>
                <a:gd name="T23" fmla="*/ 113 h 648"/>
                <a:gd name="T24" fmla="*/ 252 w 767"/>
                <a:gd name="T25" fmla="*/ 252 h 648"/>
                <a:gd name="T26" fmla="*/ 213 w 767"/>
                <a:gd name="T27" fmla="*/ 304 h 648"/>
                <a:gd name="T28" fmla="*/ 210 w 767"/>
                <a:gd name="T29" fmla="*/ 273 h 648"/>
                <a:gd name="T30" fmla="*/ 171 w 767"/>
                <a:gd name="T31" fmla="*/ 124 h 648"/>
                <a:gd name="T32" fmla="*/ 31 w 767"/>
                <a:gd name="T33" fmla="*/ 212 h 648"/>
                <a:gd name="T34" fmla="*/ 99 w 767"/>
                <a:gd name="T35" fmla="*/ 198 h 648"/>
                <a:gd name="T36" fmla="*/ 185 w 767"/>
                <a:gd name="T37" fmla="*/ 213 h 648"/>
                <a:gd name="T38" fmla="*/ 118 w 767"/>
                <a:gd name="T39" fmla="*/ 296 h 648"/>
                <a:gd name="T40" fmla="*/ 134 w 767"/>
                <a:gd name="T41" fmla="*/ 328 h 648"/>
                <a:gd name="T42" fmla="*/ 202 w 767"/>
                <a:gd name="T43" fmla="*/ 418 h 648"/>
                <a:gd name="T44" fmla="*/ 78 w 767"/>
                <a:gd name="T45" fmla="*/ 410 h 648"/>
                <a:gd name="T46" fmla="*/ 15 w 767"/>
                <a:gd name="T47" fmla="*/ 400 h 648"/>
                <a:gd name="T48" fmla="*/ 201 w 767"/>
                <a:gd name="T49" fmla="*/ 558 h 648"/>
                <a:gd name="T50" fmla="*/ 571 w 767"/>
                <a:gd name="T51" fmla="*/ 555 h 648"/>
                <a:gd name="T52" fmla="*/ 667 w 767"/>
                <a:gd name="T53" fmla="*/ 368 h 648"/>
                <a:gd name="T54" fmla="*/ 263 w 767"/>
                <a:gd name="T55" fmla="*/ 368 h 648"/>
                <a:gd name="T56" fmla="*/ 277 w 767"/>
                <a:gd name="T57" fmla="*/ 282 h 648"/>
                <a:gd name="T58" fmla="*/ 661 w 767"/>
                <a:gd name="T59" fmla="*/ 264 h 648"/>
                <a:gd name="T60" fmla="*/ 446 w 767"/>
                <a:gd name="T61" fmla="*/ 20 h 648"/>
                <a:gd name="T62" fmla="*/ 219 w 767"/>
                <a:gd name="T63" fmla="*/ 79 h 648"/>
                <a:gd name="T64" fmla="*/ 170 w 767"/>
                <a:gd name="T65" fmla="*/ 90 h 648"/>
                <a:gd name="T66" fmla="*/ 193 w 767"/>
                <a:gd name="T67" fmla="*/ 47 h 648"/>
                <a:gd name="T68" fmla="*/ 383 w 767"/>
                <a:gd name="T69" fmla="*/ 1 h 648"/>
                <a:gd name="T70" fmla="*/ 722 w 767"/>
                <a:gd name="T71" fmla="*/ 26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7" h="648">
                  <a:moveTo>
                    <a:pt x="767" y="264"/>
                  </a:moveTo>
                  <a:cubicBezTo>
                    <a:pt x="754" y="297"/>
                    <a:pt x="742" y="328"/>
                    <a:pt x="730" y="358"/>
                  </a:cubicBezTo>
                  <a:cubicBezTo>
                    <a:pt x="726" y="368"/>
                    <a:pt x="719" y="369"/>
                    <a:pt x="711" y="368"/>
                  </a:cubicBezTo>
                  <a:cubicBezTo>
                    <a:pt x="701" y="367"/>
                    <a:pt x="696" y="368"/>
                    <a:pt x="693" y="381"/>
                  </a:cubicBezTo>
                  <a:cubicBezTo>
                    <a:pt x="659" y="513"/>
                    <a:pt x="576" y="599"/>
                    <a:pt x="442" y="626"/>
                  </a:cubicBezTo>
                  <a:cubicBezTo>
                    <a:pt x="338" y="648"/>
                    <a:pt x="243" y="619"/>
                    <a:pt x="168" y="542"/>
                  </a:cubicBezTo>
                  <a:cubicBezTo>
                    <a:pt x="148" y="521"/>
                    <a:pt x="125" y="526"/>
                    <a:pt x="104" y="521"/>
                  </a:cubicBezTo>
                  <a:cubicBezTo>
                    <a:pt x="36" y="504"/>
                    <a:pt x="11" y="458"/>
                    <a:pt x="2" y="402"/>
                  </a:cubicBezTo>
                  <a:cubicBezTo>
                    <a:pt x="0" y="391"/>
                    <a:pt x="4" y="385"/>
                    <a:pt x="16" y="385"/>
                  </a:cubicBezTo>
                  <a:cubicBezTo>
                    <a:pt x="32" y="386"/>
                    <a:pt x="49" y="387"/>
                    <a:pt x="66" y="385"/>
                  </a:cubicBezTo>
                  <a:cubicBezTo>
                    <a:pt x="82" y="384"/>
                    <a:pt x="87" y="392"/>
                    <a:pt x="90" y="406"/>
                  </a:cubicBezTo>
                  <a:cubicBezTo>
                    <a:pt x="96" y="430"/>
                    <a:pt x="112" y="443"/>
                    <a:pt x="133" y="444"/>
                  </a:cubicBezTo>
                  <a:cubicBezTo>
                    <a:pt x="164" y="446"/>
                    <a:pt x="181" y="437"/>
                    <a:pt x="191" y="414"/>
                  </a:cubicBezTo>
                  <a:cubicBezTo>
                    <a:pt x="206" y="380"/>
                    <a:pt x="178" y="343"/>
                    <a:pt x="135" y="340"/>
                  </a:cubicBezTo>
                  <a:cubicBezTo>
                    <a:pt x="106" y="338"/>
                    <a:pt x="106" y="338"/>
                    <a:pt x="106" y="308"/>
                  </a:cubicBezTo>
                  <a:cubicBezTo>
                    <a:pt x="106" y="306"/>
                    <a:pt x="106" y="304"/>
                    <a:pt x="106" y="302"/>
                  </a:cubicBezTo>
                  <a:cubicBezTo>
                    <a:pt x="106" y="268"/>
                    <a:pt x="106" y="268"/>
                    <a:pt x="140" y="259"/>
                  </a:cubicBezTo>
                  <a:cubicBezTo>
                    <a:pt x="160" y="254"/>
                    <a:pt x="177" y="233"/>
                    <a:pt x="174" y="217"/>
                  </a:cubicBezTo>
                  <a:cubicBezTo>
                    <a:pt x="171" y="205"/>
                    <a:pt x="163" y="196"/>
                    <a:pt x="152" y="193"/>
                  </a:cubicBezTo>
                  <a:cubicBezTo>
                    <a:pt x="136" y="189"/>
                    <a:pt x="117" y="191"/>
                    <a:pt x="109" y="206"/>
                  </a:cubicBezTo>
                  <a:cubicBezTo>
                    <a:pt x="99" y="225"/>
                    <a:pt x="85" y="225"/>
                    <a:pt x="68" y="224"/>
                  </a:cubicBezTo>
                  <a:cubicBezTo>
                    <a:pt x="56" y="223"/>
                    <a:pt x="43" y="223"/>
                    <a:pt x="30" y="224"/>
                  </a:cubicBezTo>
                  <a:cubicBezTo>
                    <a:pt x="18" y="225"/>
                    <a:pt x="16" y="219"/>
                    <a:pt x="18" y="210"/>
                  </a:cubicBezTo>
                  <a:cubicBezTo>
                    <a:pt x="28" y="161"/>
                    <a:pt x="56" y="127"/>
                    <a:pt x="105" y="113"/>
                  </a:cubicBezTo>
                  <a:cubicBezTo>
                    <a:pt x="162" y="97"/>
                    <a:pt x="216" y="117"/>
                    <a:pt x="246" y="167"/>
                  </a:cubicBezTo>
                  <a:cubicBezTo>
                    <a:pt x="263" y="194"/>
                    <a:pt x="262" y="223"/>
                    <a:pt x="252" y="252"/>
                  </a:cubicBezTo>
                  <a:cubicBezTo>
                    <a:pt x="247" y="267"/>
                    <a:pt x="233" y="277"/>
                    <a:pt x="232" y="294"/>
                  </a:cubicBezTo>
                  <a:cubicBezTo>
                    <a:pt x="231" y="302"/>
                    <a:pt x="222" y="305"/>
                    <a:pt x="213" y="304"/>
                  </a:cubicBezTo>
                  <a:cubicBezTo>
                    <a:pt x="203" y="304"/>
                    <a:pt x="200" y="295"/>
                    <a:pt x="199" y="289"/>
                  </a:cubicBezTo>
                  <a:cubicBezTo>
                    <a:pt x="198" y="283"/>
                    <a:pt x="202" y="273"/>
                    <a:pt x="210" y="273"/>
                  </a:cubicBezTo>
                  <a:cubicBezTo>
                    <a:pt x="237" y="273"/>
                    <a:pt x="241" y="251"/>
                    <a:pt x="245" y="234"/>
                  </a:cubicBezTo>
                  <a:cubicBezTo>
                    <a:pt x="257" y="186"/>
                    <a:pt x="220" y="134"/>
                    <a:pt x="171" y="124"/>
                  </a:cubicBezTo>
                  <a:cubicBezTo>
                    <a:pt x="133" y="116"/>
                    <a:pt x="98" y="122"/>
                    <a:pt x="67" y="147"/>
                  </a:cubicBezTo>
                  <a:cubicBezTo>
                    <a:pt x="46" y="164"/>
                    <a:pt x="37" y="186"/>
                    <a:pt x="31" y="212"/>
                  </a:cubicBezTo>
                  <a:cubicBezTo>
                    <a:pt x="44" y="212"/>
                    <a:pt x="56" y="211"/>
                    <a:pt x="68" y="212"/>
                  </a:cubicBezTo>
                  <a:cubicBezTo>
                    <a:pt x="81" y="213"/>
                    <a:pt x="91" y="210"/>
                    <a:pt x="99" y="198"/>
                  </a:cubicBezTo>
                  <a:cubicBezTo>
                    <a:pt x="112" y="180"/>
                    <a:pt x="133" y="177"/>
                    <a:pt x="153" y="181"/>
                  </a:cubicBezTo>
                  <a:cubicBezTo>
                    <a:pt x="169" y="184"/>
                    <a:pt x="180" y="196"/>
                    <a:pt x="185" y="213"/>
                  </a:cubicBezTo>
                  <a:cubicBezTo>
                    <a:pt x="191" y="236"/>
                    <a:pt x="168" y="268"/>
                    <a:pt x="139" y="271"/>
                  </a:cubicBezTo>
                  <a:cubicBezTo>
                    <a:pt x="119" y="273"/>
                    <a:pt x="116" y="281"/>
                    <a:pt x="118" y="296"/>
                  </a:cubicBezTo>
                  <a:cubicBezTo>
                    <a:pt x="118" y="301"/>
                    <a:pt x="118" y="305"/>
                    <a:pt x="118" y="310"/>
                  </a:cubicBezTo>
                  <a:cubicBezTo>
                    <a:pt x="117" y="322"/>
                    <a:pt x="120" y="328"/>
                    <a:pt x="134" y="328"/>
                  </a:cubicBezTo>
                  <a:cubicBezTo>
                    <a:pt x="157" y="329"/>
                    <a:pt x="176" y="338"/>
                    <a:pt x="192" y="356"/>
                  </a:cubicBezTo>
                  <a:cubicBezTo>
                    <a:pt x="208" y="374"/>
                    <a:pt x="211" y="396"/>
                    <a:pt x="202" y="418"/>
                  </a:cubicBezTo>
                  <a:cubicBezTo>
                    <a:pt x="193" y="442"/>
                    <a:pt x="175" y="455"/>
                    <a:pt x="149" y="456"/>
                  </a:cubicBezTo>
                  <a:cubicBezTo>
                    <a:pt x="109" y="457"/>
                    <a:pt x="94" y="447"/>
                    <a:pt x="78" y="410"/>
                  </a:cubicBezTo>
                  <a:cubicBezTo>
                    <a:pt x="75" y="403"/>
                    <a:pt x="73" y="400"/>
                    <a:pt x="66" y="400"/>
                  </a:cubicBezTo>
                  <a:cubicBezTo>
                    <a:pt x="49" y="400"/>
                    <a:pt x="32" y="400"/>
                    <a:pt x="15" y="400"/>
                  </a:cubicBezTo>
                  <a:cubicBezTo>
                    <a:pt x="23" y="458"/>
                    <a:pt x="51" y="504"/>
                    <a:pt x="110" y="508"/>
                  </a:cubicBezTo>
                  <a:cubicBezTo>
                    <a:pt x="152" y="511"/>
                    <a:pt x="174" y="536"/>
                    <a:pt x="201" y="558"/>
                  </a:cubicBezTo>
                  <a:cubicBezTo>
                    <a:pt x="245" y="591"/>
                    <a:pt x="295" y="610"/>
                    <a:pt x="350" y="617"/>
                  </a:cubicBezTo>
                  <a:cubicBezTo>
                    <a:pt x="433" y="627"/>
                    <a:pt x="507" y="605"/>
                    <a:pt x="571" y="555"/>
                  </a:cubicBezTo>
                  <a:cubicBezTo>
                    <a:pt x="628" y="511"/>
                    <a:pt x="665" y="452"/>
                    <a:pt x="681" y="381"/>
                  </a:cubicBezTo>
                  <a:cubicBezTo>
                    <a:pt x="685" y="367"/>
                    <a:pt x="676" y="368"/>
                    <a:pt x="667" y="368"/>
                  </a:cubicBezTo>
                  <a:cubicBezTo>
                    <a:pt x="585" y="368"/>
                    <a:pt x="504" y="368"/>
                    <a:pt x="423" y="368"/>
                  </a:cubicBezTo>
                  <a:cubicBezTo>
                    <a:pt x="369" y="368"/>
                    <a:pt x="316" y="367"/>
                    <a:pt x="263" y="368"/>
                  </a:cubicBezTo>
                  <a:cubicBezTo>
                    <a:pt x="245" y="369"/>
                    <a:pt x="244" y="363"/>
                    <a:pt x="250" y="349"/>
                  </a:cubicBezTo>
                  <a:cubicBezTo>
                    <a:pt x="260" y="327"/>
                    <a:pt x="270" y="305"/>
                    <a:pt x="277" y="282"/>
                  </a:cubicBezTo>
                  <a:cubicBezTo>
                    <a:pt x="282" y="267"/>
                    <a:pt x="290" y="263"/>
                    <a:pt x="305" y="264"/>
                  </a:cubicBezTo>
                  <a:cubicBezTo>
                    <a:pt x="423" y="264"/>
                    <a:pt x="542" y="264"/>
                    <a:pt x="661" y="264"/>
                  </a:cubicBezTo>
                  <a:cubicBezTo>
                    <a:pt x="680" y="265"/>
                    <a:pt x="684" y="260"/>
                    <a:pt x="678" y="242"/>
                  </a:cubicBezTo>
                  <a:cubicBezTo>
                    <a:pt x="643" y="123"/>
                    <a:pt x="567" y="48"/>
                    <a:pt x="446" y="20"/>
                  </a:cubicBezTo>
                  <a:cubicBezTo>
                    <a:pt x="370" y="3"/>
                    <a:pt x="298" y="16"/>
                    <a:pt x="231" y="56"/>
                  </a:cubicBezTo>
                  <a:cubicBezTo>
                    <a:pt x="224" y="60"/>
                    <a:pt x="212" y="60"/>
                    <a:pt x="219" y="79"/>
                  </a:cubicBezTo>
                  <a:cubicBezTo>
                    <a:pt x="223" y="92"/>
                    <a:pt x="195" y="87"/>
                    <a:pt x="182" y="93"/>
                  </a:cubicBezTo>
                  <a:cubicBezTo>
                    <a:pt x="177" y="97"/>
                    <a:pt x="172" y="98"/>
                    <a:pt x="170" y="90"/>
                  </a:cubicBezTo>
                  <a:cubicBezTo>
                    <a:pt x="169" y="86"/>
                    <a:pt x="186" y="49"/>
                    <a:pt x="190" y="48"/>
                  </a:cubicBezTo>
                  <a:cubicBezTo>
                    <a:pt x="191" y="47"/>
                    <a:pt x="193" y="47"/>
                    <a:pt x="193" y="47"/>
                  </a:cubicBezTo>
                  <a:cubicBezTo>
                    <a:pt x="210" y="65"/>
                    <a:pt x="220" y="47"/>
                    <a:pt x="232" y="41"/>
                  </a:cubicBezTo>
                  <a:cubicBezTo>
                    <a:pt x="279" y="15"/>
                    <a:pt x="330" y="0"/>
                    <a:pt x="383" y="1"/>
                  </a:cubicBezTo>
                  <a:cubicBezTo>
                    <a:pt x="528" y="2"/>
                    <a:pt x="652" y="95"/>
                    <a:pt x="689" y="238"/>
                  </a:cubicBezTo>
                  <a:cubicBezTo>
                    <a:pt x="695" y="258"/>
                    <a:pt x="700" y="268"/>
                    <a:pt x="722" y="264"/>
                  </a:cubicBezTo>
                  <a:cubicBezTo>
                    <a:pt x="736" y="262"/>
                    <a:pt x="750" y="264"/>
                    <a:pt x="767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5" name="TextBox 36">
              <a:extLst>
                <a:ext uri="{FF2B5EF4-FFF2-40B4-BE49-F238E27FC236}">
                  <a16:creationId xmlns:a16="http://schemas.microsoft.com/office/drawing/2014/main" id="{C162A739-4411-459E-A9F4-64F8ABB53506}"/>
                </a:ext>
              </a:extLst>
            </p:cNvPr>
            <p:cNvSpPr txBox="1"/>
            <p:nvPr/>
          </p:nvSpPr>
          <p:spPr>
            <a:xfrm>
              <a:off x="18458283" y="5014946"/>
              <a:ext cx="1902475" cy="67496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err="1">
                  <a:solidFill>
                    <a:schemeClr val="bg1"/>
                  </a:solidFill>
                  <a:latin typeface="Lato" panose="020F0502020204030203" pitchFamily="34" charset="0"/>
                  <a:cs typeface="Century Gothic"/>
                </a:rPr>
                <a:t>Análisis</a:t>
              </a:r>
              <a:endParaRPr lang="en-US" sz="1700" dirty="0">
                <a:solidFill>
                  <a:schemeClr val="bg1"/>
                </a:solidFill>
                <a:latin typeface="Lato" panose="020F0502020204030203" pitchFamily="34" charset="0"/>
                <a:cs typeface="Century Gothic"/>
              </a:endParaRPr>
            </a:p>
          </p:txBody>
        </p:sp>
      </p:grpSp>
      <p:grpSp>
        <p:nvGrpSpPr>
          <p:cNvPr id="46" name="Group 11">
            <a:extLst>
              <a:ext uri="{FF2B5EF4-FFF2-40B4-BE49-F238E27FC236}">
                <a16:creationId xmlns:a16="http://schemas.microsoft.com/office/drawing/2014/main" id="{9CC8DEB3-311C-4B3D-88DB-FC2AEF909BCB}"/>
              </a:ext>
            </a:extLst>
          </p:cNvPr>
          <p:cNvGrpSpPr/>
          <p:nvPr/>
        </p:nvGrpSpPr>
        <p:grpSpPr>
          <a:xfrm>
            <a:off x="5793742" y="4402474"/>
            <a:ext cx="2365704" cy="1978854"/>
            <a:chOff x="5313975" y="8089975"/>
            <a:chExt cx="6103619" cy="5105531"/>
          </a:xfrm>
          <a:solidFill>
            <a:schemeClr val="tx1"/>
          </a:solidFill>
        </p:grpSpPr>
        <p:grpSp>
          <p:nvGrpSpPr>
            <p:cNvPr id="54" name="Group 20">
              <a:extLst>
                <a:ext uri="{FF2B5EF4-FFF2-40B4-BE49-F238E27FC236}">
                  <a16:creationId xmlns:a16="http://schemas.microsoft.com/office/drawing/2014/main" id="{27C2B767-8E6C-4F31-AA9D-75554DBB3B00}"/>
                </a:ext>
              </a:extLst>
            </p:cNvPr>
            <p:cNvGrpSpPr/>
            <p:nvPr/>
          </p:nvGrpSpPr>
          <p:grpSpPr>
            <a:xfrm>
              <a:off x="5313975" y="8089975"/>
              <a:ext cx="6103619" cy="5105531"/>
              <a:chOff x="6059552" y="7781468"/>
              <a:chExt cx="6103618" cy="5104937"/>
            </a:xfrm>
            <a:grpFill/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72E7C607-80B5-4285-A366-73A927084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9552" y="7781468"/>
                <a:ext cx="6103618" cy="5104937"/>
              </a:xfrm>
              <a:custGeom>
                <a:avLst/>
                <a:gdLst>
                  <a:gd name="T0" fmla="*/ 260 w 796"/>
                  <a:gd name="T1" fmla="*/ 380 h 666"/>
                  <a:gd name="T2" fmla="*/ 281 w 796"/>
                  <a:gd name="T3" fmla="*/ 305 h 666"/>
                  <a:gd name="T4" fmla="*/ 308 w 796"/>
                  <a:gd name="T5" fmla="*/ 286 h 666"/>
                  <a:gd name="T6" fmla="*/ 690 w 796"/>
                  <a:gd name="T7" fmla="*/ 286 h 666"/>
                  <a:gd name="T8" fmla="*/ 712 w 796"/>
                  <a:gd name="T9" fmla="*/ 286 h 666"/>
                  <a:gd name="T10" fmla="*/ 457 w 796"/>
                  <a:gd name="T11" fmla="*/ 37 h 666"/>
                  <a:gd name="T12" fmla="*/ 260 w 796"/>
                  <a:gd name="T13" fmla="*/ 77 h 666"/>
                  <a:gd name="T14" fmla="*/ 251 w 796"/>
                  <a:gd name="T15" fmla="*/ 97 h 666"/>
                  <a:gd name="T16" fmla="*/ 251 w 796"/>
                  <a:gd name="T17" fmla="*/ 103 h 666"/>
                  <a:gd name="T18" fmla="*/ 202 w 796"/>
                  <a:gd name="T19" fmla="*/ 113 h 666"/>
                  <a:gd name="T20" fmla="*/ 201 w 796"/>
                  <a:gd name="T21" fmla="*/ 106 h 666"/>
                  <a:gd name="T22" fmla="*/ 219 w 796"/>
                  <a:gd name="T23" fmla="*/ 70 h 666"/>
                  <a:gd name="T24" fmla="*/ 228 w 796"/>
                  <a:gd name="T25" fmla="*/ 68 h 666"/>
                  <a:gd name="T26" fmla="*/ 251 w 796"/>
                  <a:gd name="T27" fmla="*/ 68 h 666"/>
                  <a:gd name="T28" fmla="*/ 605 w 796"/>
                  <a:gd name="T29" fmla="*/ 87 h 666"/>
                  <a:gd name="T30" fmla="*/ 722 w 796"/>
                  <a:gd name="T31" fmla="*/ 272 h 666"/>
                  <a:gd name="T32" fmla="*/ 741 w 796"/>
                  <a:gd name="T33" fmla="*/ 286 h 666"/>
                  <a:gd name="T34" fmla="*/ 781 w 796"/>
                  <a:gd name="T35" fmla="*/ 286 h 666"/>
                  <a:gd name="T36" fmla="*/ 793 w 796"/>
                  <a:gd name="T37" fmla="*/ 301 h 666"/>
                  <a:gd name="T38" fmla="*/ 773 w 796"/>
                  <a:gd name="T39" fmla="*/ 373 h 666"/>
                  <a:gd name="T40" fmla="*/ 749 w 796"/>
                  <a:gd name="T41" fmla="*/ 390 h 666"/>
                  <a:gd name="T42" fmla="*/ 721 w 796"/>
                  <a:gd name="T43" fmla="*/ 412 h 666"/>
                  <a:gd name="T44" fmla="*/ 463 w 796"/>
                  <a:gd name="T45" fmla="*/ 649 h 666"/>
                  <a:gd name="T46" fmla="*/ 178 w 796"/>
                  <a:gd name="T47" fmla="*/ 544 h 666"/>
                  <a:gd name="T48" fmla="*/ 173 w 796"/>
                  <a:gd name="T49" fmla="*/ 525 h 666"/>
                  <a:gd name="T50" fmla="*/ 116 w 796"/>
                  <a:gd name="T51" fmla="*/ 462 h 666"/>
                  <a:gd name="T52" fmla="*/ 20 w 796"/>
                  <a:gd name="T53" fmla="*/ 462 h 666"/>
                  <a:gd name="T54" fmla="*/ 4 w 796"/>
                  <a:gd name="T55" fmla="*/ 447 h 666"/>
                  <a:gd name="T56" fmla="*/ 33 w 796"/>
                  <a:gd name="T57" fmla="*/ 343 h 666"/>
                  <a:gd name="T58" fmla="*/ 162 w 796"/>
                  <a:gd name="T59" fmla="*/ 152 h 666"/>
                  <a:gd name="T60" fmla="*/ 194 w 796"/>
                  <a:gd name="T61" fmla="*/ 134 h 666"/>
                  <a:gd name="T62" fmla="*/ 236 w 796"/>
                  <a:gd name="T63" fmla="*/ 134 h 666"/>
                  <a:gd name="T64" fmla="*/ 257 w 796"/>
                  <a:gd name="T65" fmla="*/ 155 h 666"/>
                  <a:gd name="T66" fmla="*/ 257 w 796"/>
                  <a:gd name="T67" fmla="*/ 363 h 666"/>
                  <a:gd name="T68" fmla="*/ 257 w 796"/>
                  <a:gd name="T69" fmla="*/ 379 h 666"/>
                  <a:gd name="T70" fmla="*/ 260 w 796"/>
                  <a:gd name="T71" fmla="*/ 380 h 666"/>
                  <a:gd name="T72" fmla="*/ 712 w 796"/>
                  <a:gd name="T73" fmla="*/ 390 h 666"/>
                  <a:gd name="T74" fmla="*/ 279 w 796"/>
                  <a:gd name="T75" fmla="*/ 390 h 666"/>
                  <a:gd name="T76" fmla="*/ 266 w 796"/>
                  <a:gd name="T77" fmla="*/ 403 h 666"/>
                  <a:gd name="T78" fmla="*/ 247 w 796"/>
                  <a:gd name="T79" fmla="*/ 417 h 666"/>
                  <a:gd name="T80" fmla="*/ 235 w 796"/>
                  <a:gd name="T81" fmla="*/ 394 h 666"/>
                  <a:gd name="T82" fmla="*/ 242 w 796"/>
                  <a:gd name="T83" fmla="*/ 350 h 666"/>
                  <a:gd name="T84" fmla="*/ 242 w 796"/>
                  <a:gd name="T85" fmla="*/ 186 h 666"/>
                  <a:gd name="T86" fmla="*/ 204 w 796"/>
                  <a:gd name="T87" fmla="*/ 148 h 666"/>
                  <a:gd name="T88" fmla="*/ 166 w 796"/>
                  <a:gd name="T89" fmla="*/ 167 h 666"/>
                  <a:gd name="T90" fmla="*/ 41 w 796"/>
                  <a:gd name="T91" fmla="*/ 355 h 666"/>
                  <a:gd name="T92" fmla="*/ 17 w 796"/>
                  <a:gd name="T93" fmla="*/ 434 h 666"/>
                  <a:gd name="T94" fmla="*/ 34 w 796"/>
                  <a:gd name="T95" fmla="*/ 450 h 666"/>
                  <a:gd name="T96" fmla="*/ 166 w 796"/>
                  <a:gd name="T97" fmla="*/ 450 h 666"/>
                  <a:gd name="T98" fmla="*/ 186 w 796"/>
                  <a:gd name="T99" fmla="*/ 469 h 666"/>
                  <a:gd name="T100" fmla="*/ 186 w 796"/>
                  <a:gd name="T101" fmla="*/ 523 h 666"/>
                  <a:gd name="T102" fmla="*/ 194 w 796"/>
                  <a:gd name="T103" fmla="*/ 544 h 666"/>
                  <a:gd name="T104" fmla="*/ 467 w 796"/>
                  <a:gd name="T105" fmla="*/ 635 h 666"/>
                  <a:gd name="T106" fmla="*/ 712 w 796"/>
                  <a:gd name="T107" fmla="*/ 39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6" h="666">
                    <a:moveTo>
                      <a:pt x="260" y="380"/>
                    </a:moveTo>
                    <a:cubicBezTo>
                      <a:pt x="268" y="355"/>
                      <a:pt x="276" y="330"/>
                      <a:pt x="281" y="305"/>
                    </a:cubicBezTo>
                    <a:cubicBezTo>
                      <a:pt x="285" y="289"/>
                      <a:pt x="292" y="285"/>
                      <a:pt x="308" y="286"/>
                    </a:cubicBezTo>
                    <a:cubicBezTo>
                      <a:pt x="435" y="286"/>
                      <a:pt x="563" y="286"/>
                      <a:pt x="690" y="286"/>
                    </a:cubicBezTo>
                    <a:cubicBezTo>
                      <a:pt x="697" y="286"/>
                      <a:pt x="704" y="286"/>
                      <a:pt x="712" y="286"/>
                    </a:cubicBezTo>
                    <a:cubicBezTo>
                      <a:pt x="694" y="159"/>
                      <a:pt x="585" y="54"/>
                      <a:pt x="457" y="37"/>
                    </a:cubicBezTo>
                    <a:cubicBezTo>
                      <a:pt x="386" y="28"/>
                      <a:pt x="321" y="42"/>
                      <a:pt x="260" y="77"/>
                    </a:cubicBezTo>
                    <a:cubicBezTo>
                      <a:pt x="251" y="82"/>
                      <a:pt x="243" y="86"/>
                      <a:pt x="251" y="97"/>
                    </a:cubicBezTo>
                    <a:cubicBezTo>
                      <a:pt x="252" y="99"/>
                      <a:pt x="252" y="101"/>
                      <a:pt x="251" y="103"/>
                    </a:cubicBezTo>
                    <a:cubicBezTo>
                      <a:pt x="248" y="109"/>
                      <a:pt x="208" y="117"/>
                      <a:pt x="202" y="113"/>
                    </a:cubicBezTo>
                    <a:cubicBezTo>
                      <a:pt x="200" y="111"/>
                      <a:pt x="200" y="108"/>
                      <a:pt x="201" y="106"/>
                    </a:cubicBezTo>
                    <a:cubicBezTo>
                      <a:pt x="207" y="94"/>
                      <a:pt x="213" y="82"/>
                      <a:pt x="219" y="70"/>
                    </a:cubicBezTo>
                    <a:cubicBezTo>
                      <a:pt x="221" y="66"/>
                      <a:pt x="226" y="64"/>
                      <a:pt x="228" y="68"/>
                    </a:cubicBezTo>
                    <a:cubicBezTo>
                      <a:pt x="236" y="83"/>
                      <a:pt x="244" y="73"/>
                      <a:pt x="251" y="68"/>
                    </a:cubicBezTo>
                    <a:cubicBezTo>
                      <a:pt x="361" y="0"/>
                      <a:pt x="502" y="7"/>
                      <a:pt x="605" y="87"/>
                    </a:cubicBezTo>
                    <a:cubicBezTo>
                      <a:pt x="667" y="134"/>
                      <a:pt x="707" y="195"/>
                      <a:pt x="722" y="272"/>
                    </a:cubicBezTo>
                    <a:cubicBezTo>
                      <a:pt x="724" y="282"/>
                      <a:pt x="729" y="287"/>
                      <a:pt x="741" y="286"/>
                    </a:cubicBezTo>
                    <a:cubicBezTo>
                      <a:pt x="754" y="285"/>
                      <a:pt x="768" y="287"/>
                      <a:pt x="781" y="286"/>
                    </a:cubicBezTo>
                    <a:cubicBezTo>
                      <a:pt x="794" y="285"/>
                      <a:pt x="796" y="290"/>
                      <a:pt x="793" y="301"/>
                    </a:cubicBezTo>
                    <a:cubicBezTo>
                      <a:pt x="786" y="325"/>
                      <a:pt x="779" y="349"/>
                      <a:pt x="773" y="373"/>
                    </a:cubicBezTo>
                    <a:cubicBezTo>
                      <a:pt x="769" y="386"/>
                      <a:pt x="764" y="393"/>
                      <a:pt x="749" y="390"/>
                    </a:cubicBezTo>
                    <a:cubicBezTo>
                      <a:pt x="733" y="387"/>
                      <a:pt x="725" y="393"/>
                      <a:pt x="721" y="412"/>
                    </a:cubicBezTo>
                    <a:cubicBezTo>
                      <a:pt x="689" y="540"/>
                      <a:pt x="590" y="630"/>
                      <a:pt x="463" y="649"/>
                    </a:cubicBezTo>
                    <a:cubicBezTo>
                      <a:pt x="350" y="666"/>
                      <a:pt x="255" y="628"/>
                      <a:pt x="178" y="544"/>
                    </a:cubicBezTo>
                    <a:cubicBezTo>
                      <a:pt x="172" y="538"/>
                      <a:pt x="172" y="533"/>
                      <a:pt x="173" y="525"/>
                    </a:cubicBezTo>
                    <a:cubicBezTo>
                      <a:pt x="179" y="462"/>
                      <a:pt x="178" y="462"/>
                      <a:pt x="116" y="462"/>
                    </a:cubicBezTo>
                    <a:cubicBezTo>
                      <a:pt x="84" y="462"/>
                      <a:pt x="52" y="461"/>
                      <a:pt x="20" y="462"/>
                    </a:cubicBezTo>
                    <a:cubicBezTo>
                      <a:pt x="8" y="463"/>
                      <a:pt x="5" y="459"/>
                      <a:pt x="4" y="447"/>
                    </a:cubicBezTo>
                    <a:cubicBezTo>
                      <a:pt x="0" y="408"/>
                      <a:pt x="9" y="376"/>
                      <a:pt x="33" y="343"/>
                    </a:cubicBezTo>
                    <a:cubicBezTo>
                      <a:pt x="79" y="281"/>
                      <a:pt x="120" y="216"/>
                      <a:pt x="162" y="152"/>
                    </a:cubicBezTo>
                    <a:cubicBezTo>
                      <a:pt x="170" y="140"/>
                      <a:pt x="179" y="132"/>
                      <a:pt x="194" y="134"/>
                    </a:cubicBezTo>
                    <a:cubicBezTo>
                      <a:pt x="208" y="136"/>
                      <a:pt x="222" y="135"/>
                      <a:pt x="236" y="134"/>
                    </a:cubicBezTo>
                    <a:cubicBezTo>
                      <a:pt x="252" y="133"/>
                      <a:pt x="257" y="140"/>
                      <a:pt x="257" y="155"/>
                    </a:cubicBezTo>
                    <a:cubicBezTo>
                      <a:pt x="257" y="225"/>
                      <a:pt x="257" y="294"/>
                      <a:pt x="257" y="363"/>
                    </a:cubicBezTo>
                    <a:cubicBezTo>
                      <a:pt x="257" y="369"/>
                      <a:pt x="257" y="374"/>
                      <a:pt x="257" y="379"/>
                    </a:cubicBezTo>
                    <a:cubicBezTo>
                      <a:pt x="258" y="379"/>
                      <a:pt x="259" y="380"/>
                      <a:pt x="260" y="380"/>
                    </a:cubicBezTo>
                    <a:close/>
                    <a:moveTo>
                      <a:pt x="712" y="390"/>
                    </a:moveTo>
                    <a:cubicBezTo>
                      <a:pt x="567" y="390"/>
                      <a:pt x="423" y="390"/>
                      <a:pt x="279" y="390"/>
                    </a:cubicBezTo>
                    <a:cubicBezTo>
                      <a:pt x="269" y="390"/>
                      <a:pt x="266" y="392"/>
                      <a:pt x="266" y="403"/>
                    </a:cubicBezTo>
                    <a:cubicBezTo>
                      <a:pt x="266" y="414"/>
                      <a:pt x="257" y="420"/>
                      <a:pt x="247" y="417"/>
                    </a:cubicBezTo>
                    <a:cubicBezTo>
                      <a:pt x="235" y="415"/>
                      <a:pt x="229" y="403"/>
                      <a:pt x="235" y="394"/>
                    </a:cubicBezTo>
                    <a:cubicBezTo>
                      <a:pt x="245" y="380"/>
                      <a:pt x="242" y="365"/>
                      <a:pt x="242" y="350"/>
                    </a:cubicBezTo>
                    <a:cubicBezTo>
                      <a:pt x="242" y="296"/>
                      <a:pt x="242" y="241"/>
                      <a:pt x="242" y="186"/>
                    </a:cubicBezTo>
                    <a:cubicBezTo>
                      <a:pt x="242" y="148"/>
                      <a:pt x="242" y="149"/>
                      <a:pt x="204" y="148"/>
                    </a:cubicBezTo>
                    <a:cubicBezTo>
                      <a:pt x="186" y="147"/>
                      <a:pt x="176" y="153"/>
                      <a:pt x="166" y="167"/>
                    </a:cubicBezTo>
                    <a:cubicBezTo>
                      <a:pt x="125" y="230"/>
                      <a:pt x="84" y="293"/>
                      <a:pt x="41" y="355"/>
                    </a:cubicBezTo>
                    <a:cubicBezTo>
                      <a:pt x="23" y="379"/>
                      <a:pt x="15" y="404"/>
                      <a:pt x="17" y="434"/>
                    </a:cubicBezTo>
                    <a:cubicBezTo>
                      <a:pt x="18" y="447"/>
                      <a:pt x="21" y="451"/>
                      <a:pt x="34" y="450"/>
                    </a:cubicBezTo>
                    <a:cubicBezTo>
                      <a:pt x="78" y="449"/>
                      <a:pt x="122" y="450"/>
                      <a:pt x="166" y="450"/>
                    </a:cubicBezTo>
                    <a:cubicBezTo>
                      <a:pt x="181" y="449"/>
                      <a:pt x="187" y="454"/>
                      <a:pt x="186" y="469"/>
                    </a:cubicBezTo>
                    <a:cubicBezTo>
                      <a:pt x="185" y="487"/>
                      <a:pt x="186" y="505"/>
                      <a:pt x="186" y="523"/>
                    </a:cubicBezTo>
                    <a:cubicBezTo>
                      <a:pt x="186" y="531"/>
                      <a:pt x="188" y="538"/>
                      <a:pt x="194" y="544"/>
                    </a:cubicBezTo>
                    <a:cubicBezTo>
                      <a:pt x="269" y="622"/>
                      <a:pt x="361" y="650"/>
                      <a:pt x="467" y="635"/>
                    </a:cubicBezTo>
                    <a:cubicBezTo>
                      <a:pt x="593" y="616"/>
                      <a:pt x="692" y="512"/>
                      <a:pt x="712" y="3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B8FC5BB6-FCD8-4F08-8E4D-62A8F45C4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8165" y="9728137"/>
                <a:ext cx="797594" cy="1073034"/>
              </a:xfrm>
              <a:custGeom>
                <a:avLst/>
                <a:gdLst>
                  <a:gd name="T0" fmla="*/ 104 w 104"/>
                  <a:gd name="T1" fmla="*/ 71 h 140"/>
                  <a:gd name="T2" fmla="*/ 104 w 104"/>
                  <a:gd name="T3" fmla="*/ 125 h 140"/>
                  <a:gd name="T4" fmla="*/ 89 w 104"/>
                  <a:gd name="T5" fmla="*/ 140 h 140"/>
                  <a:gd name="T6" fmla="*/ 15 w 104"/>
                  <a:gd name="T7" fmla="*/ 140 h 140"/>
                  <a:gd name="T8" fmla="*/ 8 w 104"/>
                  <a:gd name="T9" fmla="*/ 126 h 140"/>
                  <a:gd name="T10" fmla="*/ 88 w 104"/>
                  <a:gd name="T11" fmla="*/ 7 h 140"/>
                  <a:gd name="T12" fmla="*/ 97 w 104"/>
                  <a:gd name="T13" fmla="*/ 1 h 140"/>
                  <a:gd name="T14" fmla="*/ 104 w 104"/>
                  <a:gd name="T15" fmla="*/ 13 h 140"/>
                  <a:gd name="T16" fmla="*/ 104 w 104"/>
                  <a:gd name="T17" fmla="*/ 71 h 140"/>
                  <a:gd name="T18" fmla="*/ 21 w 104"/>
                  <a:gd name="T19" fmla="*/ 128 h 140"/>
                  <a:gd name="T20" fmla="*/ 79 w 104"/>
                  <a:gd name="T21" fmla="*/ 128 h 140"/>
                  <a:gd name="T22" fmla="*/ 90 w 104"/>
                  <a:gd name="T23" fmla="*/ 119 h 140"/>
                  <a:gd name="T24" fmla="*/ 90 w 104"/>
                  <a:gd name="T25" fmla="*/ 34 h 140"/>
                  <a:gd name="T26" fmla="*/ 86 w 104"/>
                  <a:gd name="T27" fmla="*/ 33 h 140"/>
                  <a:gd name="T28" fmla="*/ 21 w 104"/>
                  <a:gd name="T2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140">
                    <a:moveTo>
                      <a:pt x="104" y="71"/>
                    </a:moveTo>
                    <a:cubicBezTo>
                      <a:pt x="104" y="89"/>
                      <a:pt x="104" y="107"/>
                      <a:pt x="104" y="125"/>
                    </a:cubicBezTo>
                    <a:cubicBezTo>
                      <a:pt x="104" y="136"/>
                      <a:pt x="100" y="140"/>
                      <a:pt x="89" y="140"/>
                    </a:cubicBezTo>
                    <a:cubicBezTo>
                      <a:pt x="64" y="140"/>
                      <a:pt x="40" y="140"/>
                      <a:pt x="15" y="140"/>
                    </a:cubicBezTo>
                    <a:cubicBezTo>
                      <a:pt x="4" y="140"/>
                      <a:pt x="0" y="137"/>
                      <a:pt x="8" y="126"/>
                    </a:cubicBezTo>
                    <a:cubicBezTo>
                      <a:pt x="35" y="87"/>
                      <a:pt x="61" y="47"/>
                      <a:pt x="88" y="7"/>
                    </a:cubicBezTo>
                    <a:cubicBezTo>
                      <a:pt x="90" y="4"/>
                      <a:pt x="92" y="0"/>
                      <a:pt x="97" y="1"/>
                    </a:cubicBezTo>
                    <a:cubicBezTo>
                      <a:pt x="103" y="2"/>
                      <a:pt x="104" y="8"/>
                      <a:pt x="104" y="13"/>
                    </a:cubicBezTo>
                    <a:cubicBezTo>
                      <a:pt x="104" y="33"/>
                      <a:pt x="104" y="52"/>
                      <a:pt x="104" y="71"/>
                    </a:cubicBezTo>
                    <a:close/>
                    <a:moveTo>
                      <a:pt x="21" y="128"/>
                    </a:moveTo>
                    <a:cubicBezTo>
                      <a:pt x="42" y="128"/>
                      <a:pt x="61" y="128"/>
                      <a:pt x="79" y="128"/>
                    </a:cubicBezTo>
                    <a:cubicBezTo>
                      <a:pt x="85" y="128"/>
                      <a:pt x="91" y="128"/>
                      <a:pt x="90" y="119"/>
                    </a:cubicBezTo>
                    <a:cubicBezTo>
                      <a:pt x="90" y="91"/>
                      <a:pt x="90" y="62"/>
                      <a:pt x="90" y="34"/>
                    </a:cubicBezTo>
                    <a:cubicBezTo>
                      <a:pt x="89" y="33"/>
                      <a:pt x="87" y="33"/>
                      <a:pt x="86" y="33"/>
                    </a:cubicBezTo>
                    <a:cubicBezTo>
                      <a:pt x="65" y="64"/>
                      <a:pt x="44" y="95"/>
                      <a:pt x="2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B8629846-350F-4BE9-9185-1B840275F1FA}"/>
                </a:ext>
              </a:extLst>
            </p:cNvPr>
            <p:cNvSpPr txBox="1"/>
            <p:nvPr/>
          </p:nvSpPr>
          <p:spPr>
            <a:xfrm>
              <a:off x="7801101" y="10283490"/>
              <a:ext cx="2415318" cy="6749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err="1">
                  <a:solidFill>
                    <a:schemeClr val="bg1"/>
                  </a:solidFill>
                  <a:latin typeface="Lato" panose="020F0502020204030203" pitchFamily="34" charset="0"/>
                  <a:cs typeface="Century Gothic"/>
                </a:rPr>
                <a:t>Escenario</a:t>
              </a:r>
              <a:endParaRPr lang="en-US" sz="1700" dirty="0">
                <a:solidFill>
                  <a:schemeClr val="bg1"/>
                </a:solidFill>
                <a:latin typeface="Lato" panose="020F0502020204030203" pitchFamily="34" charset="0"/>
                <a:cs typeface="Century Gothic"/>
              </a:endParaRPr>
            </a:p>
          </p:txBody>
        </p:sp>
      </p:grpSp>
      <p:grpSp>
        <p:nvGrpSpPr>
          <p:cNvPr id="58" name="Group 12">
            <a:extLst>
              <a:ext uri="{FF2B5EF4-FFF2-40B4-BE49-F238E27FC236}">
                <a16:creationId xmlns:a16="http://schemas.microsoft.com/office/drawing/2014/main" id="{87572C04-F1BA-4F5C-AF8B-4C0BB8F5E0FB}"/>
              </a:ext>
            </a:extLst>
          </p:cNvPr>
          <p:cNvGrpSpPr/>
          <p:nvPr/>
        </p:nvGrpSpPr>
        <p:grpSpPr>
          <a:xfrm>
            <a:off x="7401272" y="2139645"/>
            <a:ext cx="2308724" cy="1928417"/>
            <a:chOff x="12518428" y="8220102"/>
            <a:chExt cx="5956605" cy="497539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272759C0-B773-4898-BBE5-866DA4CD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8428" y="8220102"/>
              <a:ext cx="5956605" cy="4975396"/>
            </a:xfrm>
            <a:custGeom>
              <a:avLst/>
              <a:gdLst>
                <a:gd name="T0" fmla="*/ 117 w 777"/>
                <a:gd name="T1" fmla="*/ 507 h 649"/>
                <a:gd name="T2" fmla="*/ 581 w 777"/>
                <a:gd name="T3" fmla="*/ 554 h 649"/>
                <a:gd name="T4" fmla="*/ 671 w 777"/>
                <a:gd name="T5" fmla="*/ 371 h 649"/>
                <a:gd name="T6" fmla="*/ 238 w 777"/>
                <a:gd name="T7" fmla="*/ 350 h 649"/>
                <a:gd name="T8" fmla="*/ 290 w 777"/>
                <a:gd name="T9" fmla="*/ 267 h 649"/>
                <a:gd name="T10" fmla="*/ 689 w 777"/>
                <a:gd name="T11" fmla="*/ 267 h 649"/>
                <a:gd name="T12" fmla="*/ 451 w 777"/>
                <a:gd name="T13" fmla="*/ 21 h 649"/>
                <a:gd name="T14" fmla="*/ 214 w 777"/>
                <a:gd name="T15" fmla="*/ 78 h 649"/>
                <a:gd name="T16" fmla="*/ 171 w 777"/>
                <a:gd name="T17" fmla="*/ 102 h 649"/>
                <a:gd name="T18" fmla="*/ 186 w 777"/>
                <a:gd name="T19" fmla="*/ 60 h 649"/>
                <a:gd name="T20" fmla="*/ 215 w 777"/>
                <a:gd name="T21" fmla="*/ 58 h 649"/>
                <a:gd name="T22" fmla="*/ 667 w 777"/>
                <a:gd name="T23" fmla="*/ 168 h 649"/>
                <a:gd name="T24" fmla="*/ 715 w 777"/>
                <a:gd name="T25" fmla="*/ 267 h 649"/>
                <a:gd name="T26" fmla="*/ 774 w 777"/>
                <a:gd name="T27" fmla="*/ 279 h 649"/>
                <a:gd name="T28" fmla="*/ 719 w 777"/>
                <a:gd name="T29" fmla="*/ 371 h 649"/>
                <a:gd name="T30" fmla="*/ 454 w 777"/>
                <a:gd name="T31" fmla="*/ 627 h 649"/>
                <a:gd name="T32" fmla="*/ 171 w 777"/>
                <a:gd name="T33" fmla="*/ 543 h 649"/>
                <a:gd name="T34" fmla="*/ 3 w 777"/>
                <a:gd name="T35" fmla="*/ 423 h 649"/>
                <a:gd name="T36" fmla="*/ 54 w 777"/>
                <a:gd name="T37" fmla="*/ 403 h 649"/>
                <a:gd name="T38" fmla="*/ 168 w 777"/>
                <a:gd name="T39" fmla="*/ 431 h 649"/>
                <a:gd name="T40" fmla="*/ 114 w 777"/>
                <a:gd name="T41" fmla="*/ 340 h 649"/>
                <a:gd name="T42" fmla="*/ 36 w 777"/>
                <a:gd name="T43" fmla="*/ 340 h 649"/>
                <a:gd name="T44" fmla="*/ 75 w 777"/>
                <a:gd name="T45" fmla="*/ 128 h 649"/>
                <a:gd name="T46" fmla="*/ 255 w 777"/>
                <a:gd name="T47" fmla="*/ 115 h 649"/>
                <a:gd name="T48" fmla="*/ 212 w 777"/>
                <a:gd name="T49" fmla="*/ 195 h 649"/>
                <a:gd name="T50" fmla="*/ 139 w 777"/>
                <a:gd name="T51" fmla="*/ 212 h 649"/>
                <a:gd name="T52" fmla="*/ 168 w 777"/>
                <a:gd name="T53" fmla="*/ 251 h 649"/>
                <a:gd name="T54" fmla="*/ 222 w 777"/>
                <a:gd name="T55" fmla="*/ 266 h 649"/>
                <a:gd name="T56" fmla="*/ 194 w 777"/>
                <a:gd name="T57" fmla="*/ 280 h 649"/>
                <a:gd name="T58" fmla="*/ 119 w 777"/>
                <a:gd name="T59" fmla="*/ 244 h 649"/>
                <a:gd name="T60" fmla="*/ 194 w 777"/>
                <a:gd name="T61" fmla="*/ 183 h 649"/>
                <a:gd name="T62" fmla="*/ 259 w 777"/>
                <a:gd name="T63" fmla="*/ 159 h 649"/>
                <a:gd name="T64" fmla="*/ 102 w 777"/>
                <a:gd name="T65" fmla="*/ 127 h 649"/>
                <a:gd name="T66" fmla="*/ 48 w 777"/>
                <a:gd name="T67" fmla="*/ 313 h 649"/>
                <a:gd name="T68" fmla="*/ 114 w 777"/>
                <a:gd name="T69" fmla="*/ 327 h 649"/>
                <a:gd name="T70" fmla="*/ 202 w 777"/>
                <a:gd name="T71" fmla="*/ 398 h 649"/>
                <a:gd name="T72" fmla="*/ 86 w 777"/>
                <a:gd name="T73" fmla="*/ 427 h 649"/>
                <a:gd name="T74" fmla="*/ 16 w 777"/>
                <a:gd name="T75" fmla="*/ 41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7" h="649">
                  <a:moveTo>
                    <a:pt x="16" y="418"/>
                  </a:moveTo>
                  <a:cubicBezTo>
                    <a:pt x="28" y="467"/>
                    <a:pt x="69" y="504"/>
                    <a:pt x="117" y="507"/>
                  </a:cubicBezTo>
                  <a:cubicBezTo>
                    <a:pt x="144" y="508"/>
                    <a:pt x="164" y="517"/>
                    <a:pt x="184" y="537"/>
                  </a:cubicBezTo>
                  <a:cubicBezTo>
                    <a:pt x="287" y="641"/>
                    <a:pt x="465" y="649"/>
                    <a:pt x="581" y="554"/>
                  </a:cubicBezTo>
                  <a:cubicBezTo>
                    <a:pt x="633" y="512"/>
                    <a:pt x="669" y="456"/>
                    <a:pt x="686" y="390"/>
                  </a:cubicBezTo>
                  <a:cubicBezTo>
                    <a:pt x="689" y="376"/>
                    <a:pt x="687" y="370"/>
                    <a:pt x="671" y="371"/>
                  </a:cubicBezTo>
                  <a:cubicBezTo>
                    <a:pt x="531" y="371"/>
                    <a:pt x="392" y="371"/>
                    <a:pt x="253" y="371"/>
                  </a:cubicBezTo>
                  <a:cubicBezTo>
                    <a:pt x="230" y="371"/>
                    <a:pt x="230" y="371"/>
                    <a:pt x="238" y="350"/>
                  </a:cubicBezTo>
                  <a:cubicBezTo>
                    <a:pt x="246" y="330"/>
                    <a:pt x="255" y="309"/>
                    <a:pt x="261" y="288"/>
                  </a:cubicBezTo>
                  <a:cubicBezTo>
                    <a:pt x="265" y="271"/>
                    <a:pt x="273" y="266"/>
                    <a:pt x="290" y="267"/>
                  </a:cubicBezTo>
                  <a:cubicBezTo>
                    <a:pt x="415" y="267"/>
                    <a:pt x="541" y="267"/>
                    <a:pt x="666" y="267"/>
                  </a:cubicBezTo>
                  <a:cubicBezTo>
                    <a:pt x="673" y="267"/>
                    <a:pt x="680" y="267"/>
                    <a:pt x="689" y="267"/>
                  </a:cubicBezTo>
                  <a:cubicBezTo>
                    <a:pt x="680" y="214"/>
                    <a:pt x="658" y="168"/>
                    <a:pt x="625" y="127"/>
                  </a:cubicBezTo>
                  <a:cubicBezTo>
                    <a:pt x="579" y="71"/>
                    <a:pt x="522" y="35"/>
                    <a:pt x="451" y="21"/>
                  </a:cubicBezTo>
                  <a:cubicBezTo>
                    <a:pt x="369" y="4"/>
                    <a:pt x="293" y="20"/>
                    <a:pt x="223" y="66"/>
                  </a:cubicBezTo>
                  <a:cubicBezTo>
                    <a:pt x="219" y="69"/>
                    <a:pt x="213" y="71"/>
                    <a:pt x="214" y="78"/>
                  </a:cubicBezTo>
                  <a:cubicBezTo>
                    <a:pt x="215" y="84"/>
                    <a:pt x="225" y="91"/>
                    <a:pt x="215" y="94"/>
                  </a:cubicBezTo>
                  <a:cubicBezTo>
                    <a:pt x="200" y="98"/>
                    <a:pt x="186" y="105"/>
                    <a:pt x="171" y="102"/>
                  </a:cubicBezTo>
                  <a:cubicBezTo>
                    <a:pt x="170" y="102"/>
                    <a:pt x="169" y="101"/>
                    <a:pt x="169" y="101"/>
                  </a:cubicBezTo>
                  <a:cubicBezTo>
                    <a:pt x="170" y="85"/>
                    <a:pt x="179" y="73"/>
                    <a:pt x="186" y="60"/>
                  </a:cubicBezTo>
                  <a:cubicBezTo>
                    <a:pt x="189" y="52"/>
                    <a:pt x="194" y="55"/>
                    <a:pt x="199" y="60"/>
                  </a:cubicBezTo>
                  <a:cubicBezTo>
                    <a:pt x="205" y="67"/>
                    <a:pt x="210" y="61"/>
                    <a:pt x="215" y="58"/>
                  </a:cubicBezTo>
                  <a:cubicBezTo>
                    <a:pt x="271" y="21"/>
                    <a:pt x="331" y="0"/>
                    <a:pt x="399" y="3"/>
                  </a:cubicBezTo>
                  <a:cubicBezTo>
                    <a:pt x="518" y="9"/>
                    <a:pt x="608" y="64"/>
                    <a:pt x="667" y="168"/>
                  </a:cubicBezTo>
                  <a:cubicBezTo>
                    <a:pt x="682" y="195"/>
                    <a:pt x="694" y="223"/>
                    <a:pt x="699" y="254"/>
                  </a:cubicBezTo>
                  <a:cubicBezTo>
                    <a:pt x="701" y="264"/>
                    <a:pt x="705" y="267"/>
                    <a:pt x="715" y="267"/>
                  </a:cubicBezTo>
                  <a:cubicBezTo>
                    <a:pt x="732" y="267"/>
                    <a:pt x="748" y="267"/>
                    <a:pt x="765" y="267"/>
                  </a:cubicBezTo>
                  <a:cubicBezTo>
                    <a:pt x="775" y="267"/>
                    <a:pt x="777" y="271"/>
                    <a:pt x="774" y="279"/>
                  </a:cubicBezTo>
                  <a:cubicBezTo>
                    <a:pt x="763" y="307"/>
                    <a:pt x="753" y="334"/>
                    <a:pt x="743" y="362"/>
                  </a:cubicBezTo>
                  <a:cubicBezTo>
                    <a:pt x="738" y="375"/>
                    <a:pt x="727" y="371"/>
                    <a:pt x="719" y="371"/>
                  </a:cubicBezTo>
                  <a:cubicBezTo>
                    <a:pt x="706" y="370"/>
                    <a:pt x="702" y="373"/>
                    <a:pt x="698" y="387"/>
                  </a:cubicBezTo>
                  <a:cubicBezTo>
                    <a:pt x="671" y="508"/>
                    <a:pt x="574" y="603"/>
                    <a:pt x="454" y="627"/>
                  </a:cubicBezTo>
                  <a:cubicBezTo>
                    <a:pt x="362" y="646"/>
                    <a:pt x="278" y="625"/>
                    <a:pt x="202" y="570"/>
                  </a:cubicBezTo>
                  <a:cubicBezTo>
                    <a:pt x="191" y="562"/>
                    <a:pt x="178" y="554"/>
                    <a:pt x="171" y="543"/>
                  </a:cubicBezTo>
                  <a:cubicBezTo>
                    <a:pt x="158" y="521"/>
                    <a:pt x="138" y="521"/>
                    <a:pt x="117" y="519"/>
                  </a:cubicBezTo>
                  <a:cubicBezTo>
                    <a:pt x="66" y="515"/>
                    <a:pt x="15" y="473"/>
                    <a:pt x="3" y="423"/>
                  </a:cubicBezTo>
                  <a:cubicBezTo>
                    <a:pt x="0" y="410"/>
                    <a:pt x="3" y="401"/>
                    <a:pt x="20" y="403"/>
                  </a:cubicBezTo>
                  <a:cubicBezTo>
                    <a:pt x="31" y="404"/>
                    <a:pt x="43" y="403"/>
                    <a:pt x="54" y="403"/>
                  </a:cubicBezTo>
                  <a:cubicBezTo>
                    <a:pt x="73" y="403"/>
                    <a:pt x="89" y="402"/>
                    <a:pt x="100" y="424"/>
                  </a:cubicBezTo>
                  <a:cubicBezTo>
                    <a:pt x="110" y="443"/>
                    <a:pt x="151" y="445"/>
                    <a:pt x="168" y="431"/>
                  </a:cubicBezTo>
                  <a:cubicBezTo>
                    <a:pt x="193" y="412"/>
                    <a:pt x="199" y="375"/>
                    <a:pt x="182" y="352"/>
                  </a:cubicBezTo>
                  <a:cubicBezTo>
                    <a:pt x="164" y="328"/>
                    <a:pt x="140" y="324"/>
                    <a:pt x="114" y="340"/>
                  </a:cubicBezTo>
                  <a:cubicBezTo>
                    <a:pt x="107" y="345"/>
                    <a:pt x="103" y="356"/>
                    <a:pt x="93" y="354"/>
                  </a:cubicBezTo>
                  <a:cubicBezTo>
                    <a:pt x="74" y="351"/>
                    <a:pt x="55" y="346"/>
                    <a:pt x="36" y="340"/>
                  </a:cubicBezTo>
                  <a:cubicBezTo>
                    <a:pt x="30" y="339"/>
                    <a:pt x="31" y="333"/>
                    <a:pt x="32" y="327"/>
                  </a:cubicBezTo>
                  <a:cubicBezTo>
                    <a:pt x="47" y="261"/>
                    <a:pt x="61" y="194"/>
                    <a:pt x="75" y="128"/>
                  </a:cubicBezTo>
                  <a:cubicBezTo>
                    <a:pt x="77" y="118"/>
                    <a:pt x="82" y="115"/>
                    <a:pt x="91" y="115"/>
                  </a:cubicBezTo>
                  <a:cubicBezTo>
                    <a:pt x="146" y="115"/>
                    <a:pt x="200" y="115"/>
                    <a:pt x="255" y="115"/>
                  </a:cubicBezTo>
                  <a:cubicBezTo>
                    <a:pt x="266" y="115"/>
                    <a:pt x="270" y="118"/>
                    <a:pt x="271" y="130"/>
                  </a:cubicBezTo>
                  <a:cubicBezTo>
                    <a:pt x="276" y="195"/>
                    <a:pt x="276" y="195"/>
                    <a:pt x="212" y="195"/>
                  </a:cubicBezTo>
                  <a:cubicBezTo>
                    <a:pt x="194" y="195"/>
                    <a:pt x="177" y="196"/>
                    <a:pt x="160" y="195"/>
                  </a:cubicBezTo>
                  <a:cubicBezTo>
                    <a:pt x="147" y="194"/>
                    <a:pt x="140" y="198"/>
                    <a:pt x="139" y="212"/>
                  </a:cubicBezTo>
                  <a:cubicBezTo>
                    <a:pt x="137" y="224"/>
                    <a:pt x="134" y="236"/>
                    <a:pt x="132" y="248"/>
                  </a:cubicBezTo>
                  <a:cubicBezTo>
                    <a:pt x="144" y="249"/>
                    <a:pt x="156" y="251"/>
                    <a:pt x="168" y="251"/>
                  </a:cubicBezTo>
                  <a:cubicBezTo>
                    <a:pt x="180" y="251"/>
                    <a:pt x="191" y="258"/>
                    <a:pt x="205" y="252"/>
                  </a:cubicBezTo>
                  <a:cubicBezTo>
                    <a:pt x="212" y="249"/>
                    <a:pt x="219" y="258"/>
                    <a:pt x="222" y="266"/>
                  </a:cubicBezTo>
                  <a:cubicBezTo>
                    <a:pt x="226" y="275"/>
                    <a:pt x="217" y="280"/>
                    <a:pt x="211" y="285"/>
                  </a:cubicBezTo>
                  <a:cubicBezTo>
                    <a:pt x="204" y="290"/>
                    <a:pt x="197" y="286"/>
                    <a:pt x="194" y="280"/>
                  </a:cubicBezTo>
                  <a:cubicBezTo>
                    <a:pt x="180" y="257"/>
                    <a:pt x="158" y="260"/>
                    <a:pt x="137" y="263"/>
                  </a:cubicBezTo>
                  <a:cubicBezTo>
                    <a:pt x="118" y="265"/>
                    <a:pt x="115" y="263"/>
                    <a:pt x="119" y="244"/>
                  </a:cubicBezTo>
                  <a:cubicBezTo>
                    <a:pt x="124" y="224"/>
                    <a:pt x="121" y="199"/>
                    <a:pt x="136" y="187"/>
                  </a:cubicBezTo>
                  <a:cubicBezTo>
                    <a:pt x="149" y="175"/>
                    <a:pt x="174" y="184"/>
                    <a:pt x="194" y="183"/>
                  </a:cubicBezTo>
                  <a:cubicBezTo>
                    <a:pt x="208" y="182"/>
                    <a:pt x="222" y="182"/>
                    <a:pt x="236" y="183"/>
                  </a:cubicBezTo>
                  <a:cubicBezTo>
                    <a:pt x="256" y="186"/>
                    <a:pt x="260" y="178"/>
                    <a:pt x="259" y="159"/>
                  </a:cubicBezTo>
                  <a:cubicBezTo>
                    <a:pt x="257" y="127"/>
                    <a:pt x="259" y="127"/>
                    <a:pt x="226" y="127"/>
                  </a:cubicBezTo>
                  <a:cubicBezTo>
                    <a:pt x="185" y="127"/>
                    <a:pt x="143" y="127"/>
                    <a:pt x="102" y="127"/>
                  </a:cubicBezTo>
                  <a:cubicBezTo>
                    <a:pt x="92" y="127"/>
                    <a:pt x="88" y="129"/>
                    <a:pt x="86" y="140"/>
                  </a:cubicBezTo>
                  <a:cubicBezTo>
                    <a:pt x="74" y="198"/>
                    <a:pt x="61" y="256"/>
                    <a:pt x="48" y="313"/>
                  </a:cubicBezTo>
                  <a:cubicBezTo>
                    <a:pt x="45" y="326"/>
                    <a:pt x="49" y="332"/>
                    <a:pt x="62" y="335"/>
                  </a:cubicBezTo>
                  <a:cubicBezTo>
                    <a:pt x="81" y="340"/>
                    <a:pt x="97" y="340"/>
                    <a:pt x="114" y="327"/>
                  </a:cubicBezTo>
                  <a:cubicBezTo>
                    <a:pt x="134" y="313"/>
                    <a:pt x="157" y="315"/>
                    <a:pt x="177" y="330"/>
                  </a:cubicBezTo>
                  <a:cubicBezTo>
                    <a:pt x="200" y="347"/>
                    <a:pt x="207" y="372"/>
                    <a:pt x="202" y="398"/>
                  </a:cubicBezTo>
                  <a:cubicBezTo>
                    <a:pt x="197" y="424"/>
                    <a:pt x="182" y="444"/>
                    <a:pt x="155" y="451"/>
                  </a:cubicBezTo>
                  <a:cubicBezTo>
                    <a:pt x="126" y="458"/>
                    <a:pt x="104" y="448"/>
                    <a:pt x="86" y="427"/>
                  </a:cubicBezTo>
                  <a:cubicBezTo>
                    <a:pt x="82" y="422"/>
                    <a:pt x="79" y="418"/>
                    <a:pt x="71" y="418"/>
                  </a:cubicBezTo>
                  <a:cubicBezTo>
                    <a:pt x="53" y="419"/>
                    <a:pt x="35" y="418"/>
                    <a:pt x="16" y="4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60" name="TextBox 38">
              <a:extLst>
                <a:ext uri="{FF2B5EF4-FFF2-40B4-BE49-F238E27FC236}">
                  <a16:creationId xmlns:a16="http://schemas.microsoft.com/office/drawing/2014/main" id="{A3A3B656-A139-437A-AEC1-31FBA7E9DA75}"/>
                </a:ext>
              </a:extLst>
            </p:cNvPr>
            <p:cNvSpPr txBox="1"/>
            <p:nvPr/>
          </p:nvSpPr>
          <p:spPr>
            <a:xfrm>
              <a:off x="14855613" y="10332243"/>
              <a:ext cx="1397905" cy="6749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err="1">
                  <a:solidFill>
                    <a:schemeClr val="bg1"/>
                  </a:solidFill>
                  <a:latin typeface="Lato" panose="020F0502020204030203" pitchFamily="34" charset="0"/>
                  <a:cs typeface="Century Gothic"/>
                </a:rPr>
                <a:t>Mapa</a:t>
              </a:r>
              <a:endParaRPr lang="en-US" sz="1700" dirty="0">
                <a:solidFill>
                  <a:schemeClr val="bg1"/>
                </a:solidFill>
                <a:latin typeface="Lato" panose="020F0502020204030203" pitchFamily="34" charset="0"/>
                <a:cs typeface="Century Gothic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01CC6F5-03DD-44A4-9F2B-853ED84E9ADD}"/>
              </a:ext>
            </a:extLst>
          </p:cNvPr>
          <p:cNvSpPr txBox="1"/>
          <p:nvPr/>
        </p:nvSpPr>
        <p:spPr>
          <a:xfrm>
            <a:off x="4650103" y="3228562"/>
            <a:ext cx="1159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</a:rPr>
              <a:t>Técnico y de datos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6C971E0-EB08-431C-AA23-69684DF35D46}"/>
              </a:ext>
            </a:extLst>
          </p:cNvPr>
          <p:cNvSpPr txBox="1"/>
          <p:nvPr/>
        </p:nvSpPr>
        <p:spPr>
          <a:xfrm>
            <a:off x="6501411" y="5602577"/>
            <a:ext cx="1331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</a:rPr>
              <a:t>Definición escenario estratégico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2BD30C9-94A0-4FC0-96FE-E2F7DD3472E8}"/>
              </a:ext>
            </a:extLst>
          </p:cNvPr>
          <p:cNvSpPr txBox="1"/>
          <p:nvPr/>
        </p:nvSpPr>
        <p:spPr>
          <a:xfrm>
            <a:off x="8049344" y="3272678"/>
            <a:ext cx="133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</a:rPr>
              <a:t>Creación mapa estratégico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7386120-F0C9-4FFB-B0ED-449FC83D5CFB}"/>
              </a:ext>
            </a:extLst>
          </p:cNvPr>
          <p:cNvSpPr txBox="1"/>
          <p:nvPr/>
        </p:nvSpPr>
        <p:spPr>
          <a:xfrm>
            <a:off x="1046428" y="3213242"/>
            <a:ext cx="1159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</a:rPr>
              <a:t>Reuniones con asesores</a:t>
            </a:r>
          </a:p>
          <a:p>
            <a:pPr algn="ctr"/>
            <a:r>
              <a:rPr lang="es-ES" sz="1100" dirty="0">
                <a:latin typeface="Museo Sans 300" panose="02000000000000000000" pitchFamily="50" charset="0"/>
              </a:rPr>
              <a:t>externos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4D2FC6B-FA59-4622-86CB-2CDB9647EB73}"/>
              </a:ext>
            </a:extLst>
          </p:cNvPr>
          <p:cNvSpPr txBox="1"/>
          <p:nvPr/>
        </p:nvSpPr>
        <p:spPr>
          <a:xfrm>
            <a:off x="2783417" y="5645237"/>
            <a:ext cx="1233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</a:rPr>
              <a:t>Documentación principales casas de análisis</a:t>
            </a:r>
          </a:p>
        </p:txBody>
      </p:sp>
    </p:spTree>
    <p:extLst>
      <p:ext uri="{BB962C8B-B14F-4D97-AF65-F5344CB8AC3E}">
        <p14:creationId xmlns:p14="http://schemas.microsoft.com/office/powerpoint/2010/main" val="406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n sitting on building balcony during nighttime">
            <a:extLst>
              <a:ext uri="{FF2B5EF4-FFF2-40B4-BE49-F238E27FC236}">
                <a16:creationId xmlns:a16="http://schemas.microsoft.com/office/drawing/2014/main" id="{014C8E43-EC14-499A-B4BB-0C84090D8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9" b="20531"/>
          <a:stretch/>
        </p:blipFill>
        <p:spPr bwMode="auto">
          <a:xfrm>
            <a:off x="841375" y="-1"/>
            <a:ext cx="8216082" cy="13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D9121-A0E4-47BA-BB23-0ECF2751155F}" type="slidenum">
              <a:rPr lang="es-E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8134" name="AutoShape 6" descr="Resultado de imagen de enfoque global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39" name="AutoShape 11" descr="Resultado de imagen de BONOS AMERICANOS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44" name="AutoShape 16" descr="Resultado de imagen de ENTRADAS DE DINERO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47" name="AutoShape 19" descr="Resultado de imagen de precios competitivos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4" name="AutoShape 8" descr="Resultado de imagen de lupa icono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106" name="AutoShape 10" descr="Resultado de imagen de lupa icono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DDD6C54-87D5-4437-B38A-C220AD6DA972}"/>
              </a:ext>
            </a:extLst>
          </p:cNvPr>
          <p:cNvGrpSpPr/>
          <p:nvPr/>
        </p:nvGrpSpPr>
        <p:grpSpPr>
          <a:xfrm>
            <a:off x="4422817" y="2026683"/>
            <a:ext cx="5204033" cy="3942889"/>
            <a:chOff x="2015121" y="1774643"/>
            <a:chExt cx="5204033" cy="3942889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E5474F1-A7E8-43D7-8B57-E01D3EF394B6}"/>
                </a:ext>
              </a:extLst>
            </p:cNvPr>
            <p:cNvSpPr txBox="1"/>
            <p:nvPr/>
          </p:nvSpPr>
          <p:spPr>
            <a:xfrm>
              <a:off x="2158090" y="1774643"/>
              <a:ext cx="2072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s-ES" sz="3000" b="1" dirty="0">
                  <a:latin typeface="Lato" panose="020F0502020204030203" pitchFamily="34" charset="0"/>
                  <a:cs typeface="Arial" panose="020B0604020202020204" pitchFamily="34" charset="0"/>
                </a:rPr>
                <a:t>ACTIVOS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AE706E8B-2D03-4C78-8EF1-8805972DC09A}"/>
                </a:ext>
              </a:extLst>
            </p:cNvPr>
            <p:cNvSpPr txBox="1"/>
            <p:nvPr/>
          </p:nvSpPr>
          <p:spPr>
            <a:xfrm>
              <a:off x="2165622" y="2512492"/>
              <a:ext cx="36809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s-ES" sz="1200" dirty="0">
                  <a:solidFill>
                    <a:srgbClr val="8F1336"/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LIQUIDEZ, SPREADS, VALORACIÓN, RATINGS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858B4EC3-76A1-4F37-A022-2B65365D5701}"/>
                </a:ext>
              </a:extLst>
            </p:cNvPr>
            <p:cNvSpPr txBox="1"/>
            <p:nvPr/>
          </p:nvSpPr>
          <p:spPr>
            <a:xfrm>
              <a:off x="2158090" y="3266248"/>
              <a:ext cx="2072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s-ES" sz="3000" b="1" dirty="0">
                  <a:latin typeface="Lato" panose="020F0502020204030203" pitchFamily="34" charset="0"/>
                  <a:cs typeface="Arial" panose="020B0604020202020204" pitchFamily="34" charset="0"/>
                </a:rPr>
                <a:t>FONDO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115D1894-CBAC-435B-9285-CE4583AB405C}"/>
                </a:ext>
              </a:extLst>
            </p:cNvPr>
            <p:cNvSpPr txBox="1"/>
            <p:nvPr/>
          </p:nvSpPr>
          <p:spPr>
            <a:xfrm>
              <a:off x="2144688" y="3931722"/>
              <a:ext cx="450507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s-ES" sz="1200" dirty="0">
                  <a:solidFill>
                    <a:schemeClr val="accent6"/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SCORING LIQUIDEZ, TEST DE ESTRÉS, SCORING CRÉDITO</a:t>
              </a:r>
            </a:p>
            <a:p>
              <a:pPr defTabSz="457200"/>
              <a:endParaRPr lang="es-ES" sz="700" dirty="0">
                <a:solidFill>
                  <a:schemeClr val="accent6"/>
                </a:solidFill>
                <a:latin typeface="Museo Sans 300" panose="02000000000000000000" pitchFamily="50" charset="0"/>
                <a:cs typeface="Arial" panose="020B0604020202020204" pitchFamily="34" charset="0"/>
              </a:endParaRPr>
            </a:p>
            <a:p>
              <a:pPr defTabSz="457200"/>
              <a:r>
                <a:rPr lang="es-ES" sz="1200" dirty="0">
                  <a:solidFill>
                    <a:schemeClr val="accent6"/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INCUMPLIMIENTOS, VaR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219CB7BD-FF78-48A2-BDCB-3ACFD7FF2451}"/>
                </a:ext>
              </a:extLst>
            </p:cNvPr>
            <p:cNvSpPr txBox="1"/>
            <p:nvPr/>
          </p:nvSpPr>
          <p:spPr>
            <a:xfrm>
              <a:off x="2015121" y="4886535"/>
              <a:ext cx="2072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s-ES" sz="3000" b="1" dirty="0">
                  <a:latin typeface="Lato" panose="020F0502020204030203" pitchFamily="34" charset="0"/>
                  <a:cs typeface="Arial" panose="020B0604020202020204" pitchFamily="34" charset="0"/>
                </a:rPr>
                <a:t>GESTORA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EF18457-6B99-4772-88CB-4466908D7813}"/>
                </a:ext>
              </a:extLst>
            </p:cNvPr>
            <p:cNvSpPr txBox="1"/>
            <p:nvPr/>
          </p:nvSpPr>
          <p:spPr>
            <a:xfrm>
              <a:off x="2107608" y="5440533"/>
              <a:ext cx="5111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s-ES" sz="1200" dirty="0">
                  <a:solidFill>
                    <a:schemeClr val="accent2">
                      <a:lumMod val="50000"/>
                    </a:schemeClr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NORMATIVA INTERNA, LÍMITES INTERNOS</a:t>
              </a:r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2D0545FD-914E-48A2-9FD6-BB6671DF1369}"/>
              </a:ext>
            </a:extLst>
          </p:cNvPr>
          <p:cNvSpPr txBox="1"/>
          <p:nvPr/>
        </p:nvSpPr>
        <p:spPr>
          <a:xfrm>
            <a:off x="717312" y="2492896"/>
            <a:ext cx="2435488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pc="1125" dirty="0">
                <a:latin typeface="Lato" panose="020F0502020204030203" pitchFamily="34" charset="0"/>
                <a:ea typeface="Montserrat Semi" charset="0"/>
                <a:cs typeface="Montserrat Semi" charset="0"/>
              </a:rPr>
              <a:t>GESTIÓN</a:t>
            </a:r>
          </a:p>
          <a:p>
            <a:pPr algn="ctr"/>
            <a:r>
              <a:rPr lang="en-US" sz="2000" b="1" spc="1125" dirty="0">
                <a:latin typeface="Lato" panose="020F0502020204030203" pitchFamily="34" charset="0"/>
                <a:ea typeface="Montserrat Semi" charset="0"/>
                <a:cs typeface="Montserrat Semi" charset="0"/>
              </a:rPr>
              <a:t>RIESGOS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B7CA865C-2BB9-4322-8248-5B36FA8B65C8}"/>
              </a:ext>
            </a:extLst>
          </p:cNvPr>
          <p:cNvSpPr txBox="1"/>
          <p:nvPr/>
        </p:nvSpPr>
        <p:spPr>
          <a:xfrm>
            <a:off x="720693" y="3523655"/>
            <a:ext cx="242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Museo Sans 300" panose="02000000000000000000" pitchFamily="50" charset="0"/>
                <a:ea typeface="Montserrat Light" charset="0"/>
                <a:cs typeface="Montserrat Light" charset="0"/>
              </a:rPr>
              <a:t>Gestionamos activamente los diferentes riesgos a los que se enfrenta toda inversión, tomando como referencia 3 niveles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08A74E59-6C13-4AC2-A1C0-8C29DF80153C}"/>
              </a:ext>
            </a:extLst>
          </p:cNvPr>
          <p:cNvCxnSpPr/>
          <p:nvPr/>
        </p:nvCxnSpPr>
        <p:spPr>
          <a:xfrm>
            <a:off x="717312" y="3356992"/>
            <a:ext cx="24321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764054DC-8D95-4B35-A1A6-DDBECD839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848544" y="-12253"/>
            <a:ext cx="828092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407BF16-4128-43FC-9C73-F7D43197341A}"/>
              </a:ext>
            </a:extLst>
          </p:cNvPr>
          <p:cNvSpPr/>
          <p:nvPr/>
        </p:nvSpPr>
        <p:spPr>
          <a:xfrm>
            <a:off x="0" y="1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500" b="1" dirty="0">
                <a:latin typeface="Museo Sans 700" panose="02000000000000000000" pitchFamily="50" charset="0"/>
              </a:rPr>
              <a:t> Control Riesgos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04D5D5-3FAA-44A2-8E25-B94AC63A3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065"/>
          <a:stretch/>
        </p:blipFill>
        <p:spPr>
          <a:xfrm>
            <a:off x="4401834" y="1990797"/>
            <a:ext cx="162816" cy="5927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2470E3-3727-4CE2-AEA5-6903A1EE19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60" r="62701" b="17247"/>
          <a:stretch/>
        </p:blipFill>
        <p:spPr>
          <a:xfrm>
            <a:off x="4306895" y="3609613"/>
            <a:ext cx="271824" cy="3695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0D3356-2B19-4BF2-9267-7DC45C182C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10" r="62653" b="15973"/>
          <a:stretch/>
        </p:blipFill>
        <p:spPr>
          <a:xfrm>
            <a:off x="4325184" y="5230811"/>
            <a:ext cx="248134" cy="3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2197778F-7618-4F94-84C0-CA9ECC18E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7" y="5605936"/>
            <a:ext cx="905714" cy="4440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2E192A-28AA-4B42-945E-4B36B58BD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8" t="46232" r="21972" b="18857"/>
          <a:stretch/>
        </p:blipFill>
        <p:spPr>
          <a:xfrm>
            <a:off x="829763" y="-1"/>
            <a:ext cx="8299702" cy="1373025"/>
          </a:xfrm>
          <a:prstGeom prst="rect">
            <a:avLst/>
          </a:prstGeom>
        </p:spPr>
      </p:pic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4542C9E7-9229-4863-B99A-72998BCC0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199330"/>
              </p:ext>
            </p:extLst>
          </p:nvPr>
        </p:nvGraphicFramePr>
        <p:xfrm>
          <a:off x="-303584" y="229996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Oval 6">
            <a:extLst>
              <a:ext uri="{FF2B5EF4-FFF2-40B4-BE49-F238E27FC236}">
                <a16:creationId xmlns:a16="http://schemas.microsoft.com/office/drawing/2014/main" id="{32D0CE80-8616-416B-985D-8D1A3071B6A6}"/>
              </a:ext>
            </a:extLst>
          </p:cNvPr>
          <p:cNvSpPr/>
          <p:nvPr/>
        </p:nvSpPr>
        <p:spPr>
          <a:xfrm>
            <a:off x="612216" y="2540331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80A8D06-ACAD-495F-AE98-70239AA5CD2F}"/>
              </a:ext>
            </a:extLst>
          </p:cNvPr>
          <p:cNvSpPr/>
          <p:nvPr/>
        </p:nvSpPr>
        <p:spPr>
          <a:xfrm>
            <a:off x="925270" y="1892372"/>
            <a:ext cx="16447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CORTO PLAZO</a:t>
            </a: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58B5D3D0-CF1D-4B50-878E-209E8C62784C}"/>
              </a:ext>
            </a:extLst>
          </p:cNvPr>
          <p:cNvSpPr/>
          <p:nvPr/>
        </p:nvSpPr>
        <p:spPr>
          <a:xfrm>
            <a:off x="891651" y="5506011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950AC91-94F7-48F3-8FFF-42172E938F37}"/>
              </a:ext>
            </a:extLst>
          </p:cNvPr>
          <p:cNvSpPr txBox="1"/>
          <p:nvPr/>
        </p:nvSpPr>
        <p:spPr>
          <a:xfrm>
            <a:off x="860079" y="5620898"/>
            <a:ext cx="756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0,3%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graphicFrame>
        <p:nvGraphicFramePr>
          <p:cNvPr id="46" name="Chart 5">
            <a:extLst>
              <a:ext uri="{FF2B5EF4-FFF2-40B4-BE49-F238E27FC236}">
                <a16:creationId xmlns:a16="http://schemas.microsoft.com/office/drawing/2014/main" id="{088AA4BA-16E3-4D79-A7E0-4339C000F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272735"/>
              </p:ext>
            </p:extLst>
          </p:nvPr>
        </p:nvGraphicFramePr>
        <p:xfrm>
          <a:off x="6119244" y="232442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Oval 6">
            <a:extLst>
              <a:ext uri="{FF2B5EF4-FFF2-40B4-BE49-F238E27FC236}">
                <a16:creationId xmlns:a16="http://schemas.microsoft.com/office/drawing/2014/main" id="{61E5B655-B2DC-470E-9D10-BF643FE5286A}"/>
              </a:ext>
            </a:extLst>
          </p:cNvPr>
          <p:cNvSpPr/>
          <p:nvPr/>
        </p:nvSpPr>
        <p:spPr>
          <a:xfrm>
            <a:off x="7035044" y="2564791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B2B180A0-2845-4582-A7B4-E0795CE50F27}"/>
              </a:ext>
            </a:extLst>
          </p:cNvPr>
          <p:cNvSpPr/>
          <p:nvPr/>
        </p:nvSpPr>
        <p:spPr>
          <a:xfrm>
            <a:off x="6907696" y="1916832"/>
            <a:ext cx="25255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DEUDA SUBORDINADA</a:t>
            </a:r>
          </a:p>
        </p:txBody>
      </p:sp>
      <p:sp>
        <p:nvSpPr>
          <p:cNvPr id="51" name="Oval 18">
            <a:extLst>
              <a:ext uri="{FF2B5EF4-FFF2-40B4-BE49-F238E27FC236}">
                <a16:creationId xmlns:a16="http://schemas.microsoft.com/office/drawing/2014/main" id="{D480EA01-EA2A-438A-A038-0CD49A3BD7D8}"/>
              </a:ext>
            </a:extLst>
          </p:cNvPr>
          <p:cNvSpPr/>
          <p:nvPr/>
        </p:nvSpPr>
        <p:spPr>
          <a:xfrm>
            <a:off x="7847705" y="5553559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A85155D9-95F5-4E58-8256-12507C62A849}"/>
              </a:ext>
            </a:extLst>
          </p:cNvPr>
          <p:cNvSpPr txBox="1"/>
          <p:nvPr/>
        </p:nvSpPr>
        <p:spPr>
          <a:xfrm>
            <a:off x="7816136" y="5668446"/>
            <a:ext cx="7569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7,0%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pic>
        <p:nvPicPr>
          <p:cNvPr id="55" name="Imagen 54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71F2EC6E-AF15-4FB3-9502-F806BC540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68" y="5653484"/>
            <a:ext cx="905714" cy="444076"/>
          </a:xfrm>
          <a:prstGeom prst="rect">
            <a:avLst/>
          </a:prstGeom>
        </p:spPr>
      </p:pic>
      <p:graphicFrame>
        <p:nvGraphicFramePr>
          <p:cNvPr id="56" name="Chart 5">
            <a:extLst>
              <a:ext uri="{FF2B5EF4-FFF2-40B4-BE49-F238E27FC236}">
                <a16:creationId xmlns:a16="http://schemas.microsoft.com/office/drawing/2014/main" id="{E111E4B7-0096-4B49-900B-C20F2855F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119699"/>
              </p:ext>
            </p:extLst>
          </p:nvPr>
        </p:nvGraphicFramePr>
        <p:xfrm>
          <a:off x="2898676" y="232442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Oval 6">
            <a:extLst>
              <a:ext uri="{FF2B5EF4-FFF2-40B4-BE49-F238E27FC236}">
                <a16:creationId xmlns:a16="http://schemas.microsoft.com/office/drawing/2014/main" id="{AD2DA591-1B6B-4C87-A5B3-285922623217}"/>
              </a:ext>
            </a:extLst>
          </p:cNvPr>
          <p:cNvSpPr/>
          <p:nvPr/>
        </p:nvSpPr>
        <p:spPr>
          <a:xfrm>
            <a:off x="3814476" y="2578354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AC0D8616-33BF-4143-AAB6-AEDAC8FE040B}"/>
              </a:ext>
            </a:extLst>
          </p:cNvPr>
          <p:cNvSpPr/>
          <p:nvPr/>
        </p:nvSpPr>
        <p:spPr>
          <a:xfrm>
            <a:off x="4239612" y="1939920"/>
            <a:ext cx="14205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RF FLEXIBLE</a:t>
            </a:r>
          </a:p>
        </p:txBody>
      </p:sp>
      <p:sp>
        <p:nvSpPr>
          <p:cNvPr id="61" name="Oval 18">
            <a:extLst>
              <a:ext uri="{FF2B5EF4-FFF2-40B4-BE49-F238E27FC236}">
                <a16:creationId xmlns:a16="http://schemas.microsoft.com/office/drawing/2014/main" id="{ED36B966-1BEC-46C0-A797-6C98674FA158}"/>
              </a:ext>
            </a:extLst>
          </p:cNvPr>
          <p:cNvSpPr/>
          <p:nvPr/>
        </p:nvSpPr>
        <p:spPr>
          <a:xfrm>
            <a:off x="4089760" y="5553559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02ADD17F-5259-47F7-8F6E-D605E0D15228}"/>
              </a:ext>
            </a:extLst>
          </p:cNvPr>
          <p:cNvSpPr txBox="1"/>
          <p:nvPr/>
        </p:nvSpPr>
        <p:spPr>
          <a:xfrm>
            <a:off x="4058190" y="5668446"/>
            <a:ext cx="756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1,6%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CD5CC88-112E-4DC0-A61E-23B6FC695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947502"/>
              </p:ext>
            </p:extLst>
          </p:nvPr>
        </p:nvGraphicFramePr>
        <p:xfrm>
          <a:off x="-299405" y="2307371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CB736737-09F5-4610-85E6-045F87330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23339"/>
              </p:ext>
            </p:extLst>
          </p:nvPr>
        </p:nvGraphicFramePr>
        <p:xfrm>
          <a:off x="2897440" y="2366637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8" name="Gráfico 67">
            <a:extLst>
              <a:ext uri="{FF2B5EF4-FFF2-40B4-BE49-F238E27FC236}">
                <a16:creationId xmlns:a16="http://schemas.microsoft.com/office/drawing/2014/main" id="{1EAA30B3-BA5E-48EB-9BAD-F992A0274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819003"/>
              </p:ext>
            </p:extLst>
          </p:nvPr>
        </p:nvGraphicFramePr>
        <p:xfrm>
          <a:off x="6128315" y="2329629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69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CF43FA3E-A8EA-4219-A7D9-00E1DE3CF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848544" y="-12253"/>
            <a:ext cx="828092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C6B2AA-1C25-451A-8C79-E5785C2E0AC1}"/>
              </a:ext>
            </a:extLst>
          </p:cNvPr>
          <p:cNvSpPr/>
          <p:nvPr/>
        </p:nvSpPr>
        <p:spPr>
          <a:xfrm>
            <a:off x="-56751" y="-8213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Gama RF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3E57ACB3-7229-405F-9D97-CE92372ED588}"/>
              </a:ext>
            </a:extLst>
          </p:cNvPr>
          <p:cNvSpPr txBox="1"/>
          <p:nvPr/>
        </p:nvSpPr>
        <p:spPr>
          <a:xfrm>
            <a:off x="459389" y="6488172"/>
            <a:ext cx="256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Fuente: Morningstar.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Datos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a 30 de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abril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291409-FC1E-4CDC-A1A6-E74A3BF9CE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42" y="5611267"/>
            <a:ext cx="986281" cy="507861"/>
          </a:xfrm>
          <a:prstGeom prst="rect">
            <a:avLst/>
          </a:prstGeom>
        </p:spPr>
      </p:pic>
      <p:sp>
        <p:nvSpPr>
          <p:cNvPr id="43" name="TextBox 11">
            <a:extLst>
              <a:ext uri="{FF2B5EF4-FFF2-40B4-BE49-F238E27FC236}">
                <a16:creationId xmlns:a16="http://schemas.microsoft.com/office/drawing/2014/main" id="{EAB87BD2-E2B9-44B1-AB10-640BB75A1C60}"/>
              </a:ext>
            </a:extLst>
          </p:cNvPr>
          <p:cNvSpPr txBox="1"/>
          <p:nvPr/>
        </p:nvSpPr>
        <p:spPr>
          <a:xfrm>
            <a:off x="1061014" y="5199003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1/7</a:t>
            </a: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58FEAF44-22A7-4586-905D-CAA3A9CF48C5}"/>
              </a:ext>
            </a:extLst>
          </p:cNvPr>
          <p:cNvSpPr txBox="1"/>
          <p:nvPr/>
        </p:nvSpPr>
        <p:spPr>
          <a:xfrm>
            <a:off x="4259892" y="5193702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3/7</a:t>
            </a: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F16B1AD4-7D08-44C9-886F-44850A4F24DC}"/>
              </a:ext>
            </a:extLst>
          </p:cNvPr>
          <p:cNvSpPr txBox="1"/>
          <p:nvPr/>
        </p:nvSpPr>
        <p:spPr>
          <a:xfrm>
            <a:off x="7502067" y="5193701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3/7</a:t>
            </a:r>
          </a:p>
        </p:txBody>
      </p:sp>
    </p:spTree>
    <p:extLst>
      <p:ext uri="{BB962C8B-B14F-4D97-AF65-F5344CB8AC3E}">
        <p14:creationId xmlns:p14="http://schemas.microsoft.com/office/powerpoint/2010/main" val="29855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34" grpId="0" animBg="1"/>
      <p:bldP spid="40" grpId="0" animBg="1"/>
      <p:bldGraphic spid="46" grpId="0">
        <p:bldAsOne/>
      </p:bldGraphic>
      <p:bldP spid="47" grpId="0" animBg="1"/>
      <p:bldP spid="51" grpId="0" animBg="1"/>
      <p:bldGraphic spid="56" grpId="0">
        <p:bldAsOne/>
      </p:bldGraphic>
      <p:bldP spid="57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2E192A-28AA-4B42-945E-4B36B58BD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8" t="46232" r="21972" b="18857"/>
          <a:stretch/>
        </p:blipFill>
        <p:spPr>
          <a:xfrm>
            <a:off x="829763" y="-1"/>
            <a:ext cx="8299702" cy="1373025"/>
          </a:xfrm>
          <a:prstGeom prst="rect">
            <a:avLst/>
          </a:prstGeom>
        </p:spPr>
      </p:pic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4542C9E7-9229-4863-B99A-72998BCC0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181855"/>
              </p:ext>
            </p:extLst>
          </p:nvPr>
        </p:nvGraphicFramePr>
        <p:xfrm>
          <a:off x="-303584" y="229996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Oval 6">
            <a:extLst>
              <a:ext uri="{FF2B5EF4-FFF2-40B4-BE49-F238E27FC236}">
                <a16:creationId xmlns:a16="http://schemas.microsoft.com/office/drawing/2014/main" id="{32D0CE80-8616-416B-985D-8D1A3071B6A6}"/>
              </a:ext>
            </a:extLst>
          </p:cNvPr>
          <p:cNvSpPr/>
          <p:nvPr/>
        </p:nvSpPr>
        <p:spPr>
          <a:xfrm>
            <a:off x="612216" y="2540331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80A8D06-ACAD-495F-AE98-70239AA5CD2F}"/>
              </a:ext>
            </a:extLst>
          </p:cNvPr>
          <p:cNvSpPr/>
          <p:nvPr/>
        </p:nvSpPr>
        <p:spPr>
          <a:xfrm>
            <a:off x="854801" y="1892372"/>
            <a:ext cx="17856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CONSERVADOR</a:t>
            </a:r>
          </a:p>
        </p:txBody>
      </p:sp>
      <p:sp>
        <p:nvSpPr>
          <p:cNvPr id="43" name="Oval 18">
            <a:extLst>
              <a:ext uri="{FF2B5EF4-FFF2-40B4-BE49-F238E27FC236}">
                <a16:creationId xmlns:a16="http://schemas.microsoft.com/office/drawing/2014/main" id="{D2050F01-3C26-4C52-AA0D-03ACB65C3C16}"/>
              </a:ext>
            </a:extLst>
          </p:cNvPr>
          <p:cNvSpPr/>
          <p:nvPr/>
        </p:nvSpPr>
        <p:spPr>
          <a:xfrm>
            <a:off x="1223915" y="5598962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060DC971-8F7B-4147-891C-4E61475BB0FF}"/>
              </a:ext>
            </a:extLst>
          </p:cNvPr>
          <p:cNvSpPr txBox="1"/>
          <p:nvPr/>
        </p:nvSpPr>
        <p:spPr>
          <a:xfrm>
            <a:off x="1190809" y="5675749"/>
            <a:ext cx="765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2,1%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graphicFrame>
        <p:nvGraphicFramePr>
          <p:cNvPr id="46" name="Chart 5">
            <a:extLst>
              <a:ext uri="{FF2B5EF4-FFF2-40B4-BE49-F238E27FC236}">
                <a16:creationId xmlns:a16="http://schemas.microsoft.com/office/drawing/2014/main" id="{088AA4BA-16E3-4D79-A7E0-4339C000F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017279"/>
              </p:ext>
            </p:extLst>
          </p:nvPr>
        </p:nvGraphicFramePr>
        <p:xfrm>
          <a:off x="6119244" y="232442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Oval 6">
            <a:extLst>
              <a:ext uri="{FF2B5EF4-FFF2-40B4-BE49-F238E27FC236}">
                <a16:creationId xmlns:a16="http://schemas.microsoft.com/office/drawing/2014/main" id="{61E5B655-B2DC-470E-9D10-BF643FE5286A}"/>
              </a:ext>
            </a:extLst>
          </p:cNvPr>
          <p:cNvSpPr/>
          <p:nvPr/>
        </p:nvSpPr>
        <p:spPr>
          <a:xfrm>
            <a:off x="7035044" y="2564791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B2B180A0-2845-4582-A7B4-E0795CE50F27}"/>
              </a:ext>
            </a:extLst>
          </p:cNvPr>
          <p:cNvSpPr/>
          <p:nvPr/>
        </p:nvSpPr>
        <p:spPr>
          <a:xfrm>
            <a:off x="7549158" y="1916832"/>
            <a:ext cx="124264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DECIDIDO</a:t>
            </a:r>
          </a:p>
        </p:txBody>
      </p:sp>
      <p:graphicFrame>
        <p:nvGraphicFramePr>
          <p:cNvPr id="56" name="Chart 5">
            <a:extLst>
              <a:ext uri="{FF2B5EF4-FFF2-40B4-BE49-F238E27FC236}">
                <a16:creationId xmlns:a16="http://schemas.microsoft.com/office/drawing/2014/main" id="{E111E4B7-0096-4B49-900B-C20F2855F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617640"/>
              </p:ext>
            </p:extLst>
          </p:nvPr>
        </p:nvGraphicFramePr>
        <p:xfrm>
          <a:off x="2898676" y="2324420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Oval 6">
            <a:extLst>
              <a:ext uri="{FF2B5EF4-FFF2-40B4-BE49-F238E27FC236}">
                <a16:creationId xmlns:a16="http://schemas.microsoft.com/office/drawing/2014/main" id="{AD2DA591-1B6B-4C87-A5B3-285922623217}"/>
              </a:ext>
            </a:extLst>
          </p:cNvPr>
          <p:cNvSpPr/>
          <p:nvPr/>
        </p:nvSpPr>
        <p:spPr>
          <a:xfrm>
            <a:off x="3814476" y="2578354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AC0D8616-33BF-4143-AAB6-AEDAC8FE040B}"/>
              </a:ext>
            </a:extLst>
          </p:cNvPr>
          <p:cNvSpPr/>
          <p:nvPr/>
        </p:nvSpPr>
        <p:spPr>
          <a:xfrm>
            <a:off x="4222782" y="1939920"/>
            <a:ext cx="14542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MODERADO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CD5CC88-112E-4DC0-A61E-23B6FC695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01240"/>
              </p:ext>
            </p:extLst>
          </p:nvPr>
        </p:nvGraphicFramePr>
        <p:xfrm>
          <a:off x="-294159" y="2316257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CB736737-09F5-4610-85E6-045F87330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48244"/>
              </p:ext>
            </p:extLst>
          </p:nvPr>
        </p:nvGraphicFramePr>
        <p:xfrm>
          <a:off x="2905884" y="2340746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Gráfico 67">
            <a:extLst>
              <a:ext uri="{FF2B5EF4-FFF2-40B4-BE49-F238E27FC236}">
                <a16:creationId xmlns:a16="http://schemas.microsoft.com/office/drawing/2014/main" id="{1EAA30B3-BA5E-48EB-9BAD-F992A0274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265806"/>
              </p:ext>
            </p:extLst>
          </p:nvPr>
        </p:nvGraphicFramePr>
        <p:xfrm>
          <a:off x="6119244" y="2332583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9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CF43FA3E-A8EA-4219-A7D9-00E1DE3CF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848544" y="-12253"/>
            <a:ext cx="828092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C6B2AA-1C25-451A-8C79-E5785C2E0AC1}"/>
              </a:ext>
            </a:extLst>
          </p:cNvPr>
          <p:cNvSpPr/>
          <p:nvPr/>
        </p:nvSpPr>
        <p:spPr>
          <a:xfrm>
            <a:off x="-56751" y="-8213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Gama </a:t>
            </a:r>
            <a:r>
              <a:rPr lang="es-ES" sz="3000" b="1" dirty="0" err="1">
                <a:latin typeface="Museo Sans 700" panose="02000000000000000000" pitchFamily="50" charset="0"/>
              </a:rPr>
              <a:t>FdF</a:t>
            </a:r>
            <a:endParaRPr lang="es-ES" sz="3000" b="1" dirty="0">
              <a:latin typeface="Museo Sans 700" panose="02000000000000000000" pitchFamily="50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CB1CE978-4212-4ECF-9AC9-2926074FED86}"/>
              </a:ext>
            </a:extLst>
          </p:cNvPr>
          <p:cNvSpPr txBox="1"/>
          <p:nvPr/>
        </p:nvSpPr>
        <p:spPr>
          <a:xfrm>
            <a:off x="459389" y="6488172"/>
            <a:ext cx="256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Fuente: Morningstar.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Datos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a 30 de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abril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de 2019</a:t>
            </a:r>
          </a:p>
        </p:txBody>
      </p:sp>
      <p:sp>
        <p:nvSpPr>
          <p:cNvPr id="66" name="Oval 18">
            <a:extLst>
              <a:ext uri="{FF2B5EF4-FFF2-40B4-BE49-F238E27FC236}">
                <a16:creationId xmlns:a16="http://schemas.microsoft.com/office/drawing/2014/main" id="{D6BBA656-F77C-4E8B-AF64-667CA8160D7F}"/>
              </a:ext>
            </a:extLst>
          </p:cNvPr>
          <p:cNvSpPr/>
          <p:nvPr/>
        </p:nvSpPr>
        <p:spPr>
          <a:xfrm>
            <a:off x="4482050" y="5598962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1">
            <a:extLst>
              <a:ext uri="{FF2B5EF4-FFF2-40B4-BE49-F238E27FC236}">
                <a16:creationId xmlns:a16="http://schemas.microsoft.com/office/drawing/2014/main" id="{930EF12B-1553-402E-B7FB-50DEAA8BD70C}"/>
              </a:ext>
            </a:extLst>
          </p:cNvPr>
          <p:cNvSpPr txBox="1"/>
          <p:nvPr/>
        </p:nvSpPr>
        <p:spPr>
          <a:xfrm>
            <a:off x="4448944" y="5675749"/>
            <a:ext cx="765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4,2%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sp>
        <p:nvSpPr>
          <p:cNvPr id="70" name="Oval 18">
            <a:extLst>
              <a:ext uri="{FF2B5EF4-FFF2-40B4-BE49-F238E27FC236}">
                <a16:creationId xmlns:a16="http://schemas.microsoft.com/office/drawing/2014/main" id="{9BAD7090-7F3F-4147-A0B9-B2F663A38DC4}"/>
              </a:ext>
            </a:extLst>
          </p:cNvPr>
          <p:cNvSpPr/>
          <p:nvPr/>
        </p:nvSpPr>
        <p:spPr>
          <a:xfrm>
            <a:off x="7773291" y="5589240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1">
            <a:extLst>
              <a:ext uri="{FF2B5EF4-FFF2-40B4-BE49-F238E27FC236}">
                <a16:creationId xmlns:a16="http://schemas.microsoft.com/office/drawing/2014/main" id="{927A66D8-1F52-41DC-A41F-7484F5C1817F}"/>
              </a:ext>
            </a:extLst>
          </p:cNvPr>
          <p:cNvSpPr txBox="1"/>
          <p:nvPr/>
        </p:nvSpPr>
        <p:spPr>
          <a:xfrm>
            <a:off x="7740185" y="5666027"/>
            <a:ext cx="765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9,4%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ADFF9572-D481-4F26-AC51-F0ED0D968A11}"/>
              </a:ext>
            </a:extLst>
          </p:cNvPr>
          <p:cNvSpPr txBox="1"/>
          <p:nvPr/>
        </p:nvSpPr>
        <p:spPr>
          <a:xfrm>
            <a:off x="1061014" y="5199003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2/7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4E19A3A1-E207-4196-97C1-748D8FBF0777}"/>
              </a:ext>
            </a:extLst>
          </p:cNvPr>
          <p:cNvSpPr txBox="1"/>
          <p:nvPr/>
        </p:nvSpPr>
        <p:spPr>
          <a:xfrm>
            <a:off x="4259892" y="5193702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4/7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BC6E436-A3B8-417E-B6AF-2C886378E184}"/>
              </a:ext>
            </a:extLst>
          </p:cNvPr>
          <p:cNvSpPr txBox="1"/>
          <p:nvPr/>
        </p:nvSpPr>
        <p:spPr>
          <a:xfrm>
            <a:off x="7502067" y="5193701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4/7</a:t>
            </a:r>
          </a:p>
        </p:txBody>
      </p:sp>
    </p:spTree>
    <p:extLst>
      <p:ext uri="{BB962C8B-B14F-4D97-AF65-F5344CB8AC3E}">
        <p14:creationId xmlns:p14="http://schemas.microsoft.com/office/powerpoint/2010/main" val="25891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34" grpId="0" animBg="1"/>
      <p:bldP spid="43" grpId="0" animBg="1"/>
      <p:bldGraphic spid="46" grpId="0">
        <p:bldAsOne/>
      </p:bldGraphic>
      <p:bldP spid="47" grpId="0" animBg="1"/>
      <p:bldGraphic spid="56" grpId="0">
        <p:bldAsOne/>
      </p:bldGraphic>
      <p:bldP spid="57" grpId="0" animBg="1"/>
      <p:bldP spid="66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2E192A-28AA-4B42-945E-4B36B58BD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8" t="46232" r="21972" b="18857"/>
          <a:stretch/>
        </p:blipFill>
        <p:spPr>
          <a:xfrm>
            <a:off x="829763" y="-1"/>
            <a:ext cx="8299702" cy="1373025"/>
          </a:xfrm>
          <a:prstGeom prst="rect">
            <a:avLst/>
          </a:prstGeom>
        </p:spPr>
      </p:pic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4542C9E7-9229-4863-B99A-72998BCC0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800490"/>
              </p:ext>
            </p:extLst>
          </p:nvPr>
        </p:nvGraphicFramePr>
        <p:xfrm>
          <a:off x="-312738" y="2534884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Oval 6">
            <a:extLst>
              <a:ext uri="{FF2B5EF4-FFF2-40B4-BE49-F238E27FC236}">
                <a16:creationId xmlns:a16="http://schemas.microsoft.com/office/drawing/2014/main" id="{32D0CE80-8616-416B-985D-8D1A3071B6A6}"/>
              </a:ext>
            </a:extLst>
          </p:cNvPr>
          <p:cNvSpPr/>
          <p:nvPr/>
        </p:nvSpPr>
        <p:spPr>
          <a:xfrm>
            <a:off x="612216" y="2754935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B80A8D06-ACAD-495F-AE98-70239AA5CD2F}"/>
              </a:ext>
            </a:extLst>
          </p:cNvPr>
          <p:cNvSpPr/>
          <p:nvPr/>
        </p:nvSpPr>
        <p:spPr>
          <a:xfrm>
            <a:off x="1265132" y="2106976"/>
            <a:ext cx="96500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IBEX-35</a:t>
            </a: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58B5D3D0-CF1D-4B50-878E-209E8C62784C}"/>
              </a:ext>
            </a:extLst>
          </p:cNvPr>
          <p:cNvSpPr/>
          <p:nvPr/>
        </p:nvSpPr>
        <p:spPr>
          <a:xfrm>
            <a:off x="1337124" y="5756343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Chart 5">
            <a:extLst>
              <a:ext uri="{FF2B5EF4-FFF2-40B4-BE49-F238E27FC236}">
                <a16:creationId xmlns:a16="http://schemas.microsoft.com/office/drawing/2014/main" id="{088AA4BA-16E3-4D79-A7E0-4339C000F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941756"/>
              </p:ext>
            </p:extLst>
          </p:nvPr>
        </p:nvGraphicFramePr>
        <p:xfrm>
          <a:off x="6119244" y="2564904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Oval 6">
            <a:extLst>
              <a:ext uri="{FF2B5EF4-FFF2-40B4-BE49-F238E27FC236}">
                <a16:creationId xmlns:a16="http://schemas.microsoft.com/office/drawing/2014/main" id="{61E5B655-B2DC-470E-9D10-BF643FE5286A}"/>
              </a:ext>
            </a:extLst>
          </p:cNvPr>
          <p:cNvSpPr/>
          <p:nvPr/>
        </p:nvSpPr>
        <p:spPr>
          <a:xfrm>
            <a:off x="7035044" y="2779395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B2B180A0-2845-4582-A7B4-E0795CE50F27}"/>
              </a:ext>
            </a:extLst>
          </p:cNvPr>
          <p:cNvSpPr/>
          <p:nvPr/>
        </p:nvSpPr>
        <p:spPr>
          <a:xfrm>
            <a:off x="7492663" y="2131436"/>
            <a:ext cx="13556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RV EUROPA</a:t>
            </a:r>
          </a:p>
        </p:txBody>
      </p:sp>
      <p:sp>
        <p:nvSpPr>
          <p:cNvPr id="51" name="Oval 18">
            <a:extLst>
              <a:ext uri="{FF2B5EF4-FFF2-40B4-BE49-F238E27FC236}">
                <a16:creationId xmlns:a16="http://schemas.microsoft.com/office/drawing/2014/main" id="{D480EA01-EA2A-438A-A038-0CD49A3BD7D8}"/>
              </a:ext>
            </a:extLst>
          </p:cNvPr>
          <p:cNvSpPr/>
          <p:nvPr/>
        </p:nvSpPr>
        <p:spPr>
          <a:xfrm>
            <a:off x="7833643" y="5733255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A85155D9-95F5-4E58-8256-12507C62A849}"/>
              </a:ext>
            </a:extLst>
          </p:cNvPr>
          <p:cNvSpPr txBox="1"/>
          <p:nvPr/>
        </p:nvSpPr>
        <p:spPr>
          <a:xfrm>
            <a:off x="7802075" y="5848142"/>
            <a:ext cx="7569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16,3%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graphicFrame>
        <p:nvGraphicFramePr>
          <p:cNvPr id="56" name="Chart 5">
            <a:extLst>
              <a:ext uri="{FF2B5EF4-FFF2-40B4-BE49-F238E27FC236}">
                <a16:creationId xmlns:a16="http://schemas.microsoft.com/office/drawing/2014/main" id="{E111E4B7-0096-4B49-900B-C20F2855F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883795"/>
              </p:ext>
            </p:extLst>
          </p:nvPr>
        </p:nvGraphicFramePr>
        <p:xfrm>
          <a:off x="2898676" y="2539024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Oval 6">
            <a:extLst>
              <a:ext uri="{FF2B5EF4-FFF2-40B4-BE49-F238E27FC236}">
                <a16:creationId xmlns:a16="http://schemas.microsoft.com/office/drawing/2014/main" id="{AD2DA591-1B6B-4C87-A5B3-285922623217}"/>
              </a:ext>
            </a:extLst>
          </p:cNvPr>
          <p:cNvSpPr/>
          <p:nvPr/>
        </p:nvSpPr>
        <p:spPr>
          <a:xfrm>
            <a:off x="3814476" y="2792958"/>
            <a:ext cx="2270385" cy="2270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AC0D8616-33BF-4143-AAB6-AEDAC8FE040B}"/>
              </a:ext>
            </a:extLst>
          </p:cNvPr>
          <p:cNvSpPr/>
          <p:nvPr/>
        </p:nvSpPr>
        <p:spPr>
          <a:xfrm>
            <a:off x="4355832" y="2154524"/>
            <a:ext cx="11881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700" b="1" dirty="0">
                <a:latin typeface="Lato" panose="020F0502020204030203" pitchFamily="34" charset="0"/>
              </a:rPr>
              <a:t>RV IBERIA</a:t>
            </a:r>
          </a:p>
        </p:txBody>
      </p:sp>
      <p:sp>
        <p:nvSpPr>
          <p:cNvPr id="61" name="Oval 18">
            <a:extLst>
              <a:ext uri="{FF2B5EF4-FFF2-40B4-BE49-F238E27FC236}">
                <a16:creationId xmlns:a16="http://schemas.microsoft.com/office/drawing/2014/main" id="{ED36B966-1BEC-46C0-A797-6C98674FA158}"/>
              </a:ext>
            </a:extLst>
          </p:cNvPr>
          <p:cNvSpPr/>
          <p:nvPr/>
        </p:nvSpPr>
        <p:spPr>
          <a:xfrm>
            <a:off x="4686933" y="5756343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02ADD17F-5259-47F7-8F6E-D605E0D15228}"/>
              </a:ext>
            </a:extLst>
          </p:cNvPr>
          <p:cNvSpPr txBox="1"/>
          <p:nvPr/>
        </p:nvSpPr>
        <p:spPr>
          <a:xfrm>
            <a:off x="4655363" y="5871230"/>
            <a:ext cx="7569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9,9%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CD5CC88-112E-4DC0-A61E-23B6FC695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796586"/>
              </p:ext>
            </p:extLst>
          </p:nvPr>
        </p:nvGraphicFramePr>
        <p:xfrm>
          <a:off x="2902855" y="2551783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8" name="Gráfico 67">
            <a:extLst>
              <a:ext uri="{FF2B5EF4-FFF2-40B4-BE49-F238E27FC236}">
                <a16:creationId xmlns:a16="http://schemas.microsoft.com/office/drawing/2014/main" id="{1EAA30B3-BA5E-48EB-9BAD-F992A0274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431173"/>
              </p:ext>
            </p:extLst>
          </p:nvPr>
        </p:nvGraphicFramePr>
        <p:xfrm>
          <a:off x="6133927" y="2564904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9" name="Picture 2" descr="woman using smartphone and laptop in front man reading newspaper">
            <a:extLst>
              <a:ext uri="{FF2B5EF4-FFF2-40B4-BE49-F238E27FC236}">
                <a16:creationId xmlns:a16="http://schemas.microsoft.com/office/drawing/2014/main" id="{CF43FA3E-A8EA-4219-A7D9-00E1DE3CF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b="21444"/>
          <a:stretch/>
        </p:blipFill>
        <p:spPr bwMode="auto">
          <a:xfrm>
            <a:off x="848544" y="-12253"/>
            <a:ext cx="8280920" cy="13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C6B2AA-1C25-451A-8C79-E5785C2E0AC1}"/>
              </a:ext>
            </a:extLst>
          </p:cNvPr>
          <p:cNvSpPr/>
          <p:nvPr/>
        </p:nvSpPr>
        <p:spPr>
          <a:xfrm>
            <a:off x="-56751" y="-8213"/>
            <a:ext cx="2818701" cy="6459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000" b="1" dirty="0">
                <a:latin typeface="Museo Sans 700" panose="02000000000000000000" pitchFamily="50" charset="0"/>
              </a:rPr>
              <a:t>   Gama RV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0AB5CC50-793D-4462-9CBB-F9291F5BDE7A}"/>
              </a:ext>
            </a:extLst>
          </p:cNvPr>
          <p:cNvSpPr txBox="1"/>
          <p:nvPr/>
        </p:nvSpPr>
        <p:spPr>
          <a:xfrm>
            <a:off x="459389" y="6488172"/>
            <a:ext cx="256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Fuente: Morningstar.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Datos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a 30 de </a:t>
            </a:r>
            <a:r>
              <a:rPr lang="en-US" sz="8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abril</a:t>
            </a:r>
            <a:r>
              <a:rPr lang="en-US" sz="8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de 2019</a:t>
            </a:r>
          </a:p>
        </p:txBody>
      </p:sp>
      <p:sp>
        <p:nvSpPr>
          <p:cNvPr id="65" name="Oval 18">
            <a:extLst>
              <a:ext uri="{FF2B5EF4-FFF2-40B4-BE49-F238E27FC236}">
                <a16:creationId xmlns:a16="http://schemas.microsoft.com/office/drawing/2014/main" id="{C1167DE2-D339-46AF-B4BC-B54C62D49A58}"/>
              </a:ext>
            </a:extLst>
          </p:cNvPr>
          <p:cNvSpPr/>
          <p:nvPr/>
        </p:nvSpPr>
        <p:spPr>
          <a:xfrm>
            <a:off x="1306552" y="5756343"/>
            <a:ext cx="683753" cy="6837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3C835952-E270-4D4C-9C52-8063D13EF038}"/>
              </a:ext>
            </a:extLst>
          </p:cNvPr>
          <p:cNvSpPr txBox="1"/>
          <p:nvPr/>
        </p:nvSpPr>
        <p:spPr>
          <a:xfrm>
            <a:off x="1272579" y="5871230"/>
            <a:ext cx="761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13,6%</a:t>
            </a:r>
          </a:p>
          <a:p>
            <a:pPr algn="ctr"/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Rent. YTD</a:t>
            </a:r>
          </a:p>
        </p:txBody>
      </p:sp>
      <p:sp>
        <p:nvSpPr>
          <p:cNvPr id="67" name="Oval 18">
            <a:extLst>
              <a:ext uri="{FF2B5EF4-FFF2-40B4-BE49-F238E27FC236}">
                <a16:creationId xmlns:a16="http://schemas.microsoft.com/office/drawing/2014/main" id="{88AC3A13-846D-42FF-947F-B408CBBC9FDF}"/>
              </a:ext>
            </a:extLst>
          </p:cNvPr>
          <p:cNvSpPr/>
          <p:nvPr/>
        </p:nvSpPr>
        <p:spPr>
          <a:xfrm>
            <a:off x="693699" y="2844475"/>
            <a:ext cx="2103088" cy="2103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1400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C0CAB289-E7F4-4B15-9A12-D01151BFB8C0}"/>
              </a:ext>
            </a:extLst>
          </p:cNvPr>
          <p:cNvSpPr txBox="1"/>
          <p:nvPr/>
        </p:nvSpPr>
        <p:spPr>
          <a:xfrm>
            <a:off x="599471" y="3263781"/>
            <a:ext cx="229367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+3,6%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Rent.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12M vs Íbex-35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043BDA8A-DD9A-4F4E-90A1-17DDEBCF75F5}"/>
              </a:ext>
            </a:extLst>
          </p:cNvPr>
          <p:cNvSpPr txBox="1"/>
          <p:nvPr/>
        </p:nvSpPr>
        <p:spPr>
          <a:xfrm>
            <a:off x="1061014" y="5199003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7/7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EB9398FD-ABAA-479C-B9E7-9258686AD8DB}"/>
              </a:ext>
            </a:extLst>
          </p:cNvPr>
          <p:cNvSpPr txBox="1"/>
          <p:nvPr/>
        </p:nvSpPr>
        <p:spPr>
          <a:xfrm>
            <a:off x="4259892" y="5193702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7/7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AB292013-9EE0-46A6-BB55-CFDECC5B009C}"/>
              </a:ext>
            </a:extLst>
          </p:cNvPr>
          <p:cNvSpPr txBox="1"/>
          <p:nvPr/>
        </p:nvSpPr>
        <p:spPr>
          <a:xfrm>
            <a:off x="7502067" y="5193701"/>
            <a:ext cx="1356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Riesgo</a:t>
            </a:r>
            <a:r>
              <a:rPr lang="en-US" sz="1000" dirty="0">
                <a:latin typeface="Lato" panose="020F0502020204030203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CNMV: 7/7</a:t>
            </a:r>
          </a:p>
        </p:txBody>
      </p:sp>
    </p:spTree>
    <p:extLst>
      <p:ext uri="{BB962C8B-B14F-4D97-AF65-F5344CB8AC3E}">
        <p14:creationId xmlns:p14="http://schemas.microsoft.com/office/powerpoint/2010/main" val="19665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34" grpId="0" animBg="1"/>
      <p:bldP spid="40" grpId="0" animBg="1"/>
      <p:bldGraphic spid="46" grpId="0">
        <p:bldAsOne/>
      </p:bldGraphic>
      <p:bldP spid="47" grpId="0" animBg="1"/>
      <p:bldP spid="51" grpId="0" animBg="1"/>
      <p:bldGraphic spid="56" grpId="0">
        <p:bldAsOne/>
      </p:bldGraphic>
      <p:bldP spid="57" grpId="0" animBg="1"/>
      <p:bldP spid="61" grpId="0" animBg="1"/>
      <p:bldP spid="65" grpId="0" animBg="1"/>
      <p:bldP spid="67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1336"/>
        </a:solidFill>
        <a:ln w="6350">
          <a:solidFill>
            <a:srgbClr val="8F1336"/>
          </a:solidFill>
        </a:ln>
      </a:spPr>
      <a:bodyPr rtlCol="0" anchor="ctr"/>
      <a:lstStyle>
        <a:defPPr algn="ctr">
          <a:defRPr sz="1200"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Imantia Nuevo">
      <a:dk1>
        <a:sysClr val="windowText" lastClr="000000"/>
      </a:dk1>
      <a:lt1>
        <a:sysClr val="window" lastClr="FFFFFF"/>
      </a:lt1>
      <a:dk2>
        <a:srgbClr val="8F1336"/>
      </a:dk2>
      <a:lt2>
        <a:srgbClr val="E8DBD4"/>
      </a:lt2>
      <a:accent1>
        <a:srgbClr val="969696"/>
      </a:accent1>
      <a:accent2>
        <a:srgbClr val="CFDCDF"/>
      </a:accent2>
      <a:accent3>
        <a:srgbClr val="D0B7A9"/>
      </a:accent3>
      <a:accent4>
        <a:srgbClr val="717271"/>
      </a:accent4>
      <a:accent5>
        <a:srgbClr val="A7C0C5"/>
      </a:accent5>
      <a:accent6>
        <a:srgbClr val="C28780"/>
      </a:accent6>
      <a:hlink>
        <a:srgbClr val="D2D2D2"/>
      </a:hlink>
      <a:folHlink>
        <a:srgbClr val="6077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20269</TotalTime>
  <Words>551</Words>
  <Application>Microsoft Office PowerPoint</Application>
  <PresentationFormat>A4 (210 x 297 mm)</PresentationFormat>
  <Paragraphs>145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Lato</vt:lpstr>
      <vt:lpstr>Museo Sans 300</vt:lpstr>
      <vt:lpstr>Museo Sans 700</vt:lpstr>
      <vt:lpstr>Segoe UI Semibold</vt:lpstr>
      <vt:lpstr>Stag Sans Light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mkc002m</dc:creator>
  <cp:lastModifiedBy>Cristina Zabaleta</cp:lastModifiedBy>
  <cp:revision>1650</cp:revision>
  <cp:lastPrinted>2018-07-10T11:49:12Z</cp:lastPrinted>
  <dcterms:created xsi:type="dcterms:W3CDTF">2016-02-17T10:13:46Z</dcterms:created>
  <dcterms:modified xsi:type="dcterms:W3CDTF">2019-05-27T09:29:16Z</dcterms:modified>
</cp:coreProperties>
</file>